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Lst>
  <p:sldIdLst>
    <p:sldId id="256" r:id="rId2"/>
    <p:sldId id="257" r:id="rId3"/>
    <p:sldId id="259" r:id="rId4"/>
    <p:sldId id="423" r:id="rId5"/>
    <p:sldId id="424" r:id="rId6"/>
    <p:sldId id="436" r:id="rId7"/>
    <p:sldId id="406" r:id="rId8"/>
    <p:sldId id="425" r:id="rId9"/>
    <p:sldId id="439" r:id="rId10"/>
    <p:sldId id="426" r:id="rId11"/>
    <p:sldId id="427" r:id="rId12"/>
    <p:sldId id="428" r:id="rId13"/>
    <p:sldId id="429" r:id="rId14"/>
    <p:sldId id="430" r:id="rId15"/>
    <p:sldId id="432" r:id="rId16"/>
    <p:sldId id="433" r:id="rId17"/>
    <p:sldId id="438" r:id="rId18"/>
    <p:sldId id="434" r:id="rId19"/>
    <p:sldId id="440" r:id="rId20"/>
    <p:sldId id="435" r:id="rId21"/>
    <p:sldId id="441" r:id="rId22"/>
    <p:sldId id="442" r:id="rId23"/>
    <p:sldId id="443" r:id="rId24"/>
    <p:sldId id="444" r:id="rId25"/>
    <p:sldId id="445" r:id="rId26"/>
    <p:sldId id="447" r:id="rId27"/>
    <p:sldId id="446" r:id="rId28"/>
    <p:sldId id="448" r:id="rId29"/>
    <p:sldId id="449" r:id="rId30"/>
    <p:sldId id="450" r:id="rId31"/>
    <p:sldId id="3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25" autoAdjust="0"/>
    <p:restoredTop sz="94660"/>
  </p:normalViewPr>
  <p:slideViewPr>
    <p:cSldViewPr snapToGrid="0">
      <p:cViewPr varScale="1">
        <p:scale>
          <a:sx n="107" d="100"/>
          <a:sy n="107"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0512A14-2D31-4017-9677-87A86384770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444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886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74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09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75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66DB91-138F-4CD5-A612-7C7F020113DC}"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12A14-2D31-4017-9677-87A86384770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9261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438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6DB91-138F-4CD5-A612-7C7F020113DC}"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512A14-2D31-4017-9677-87A86384770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212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66DB91-138F-4CD5-A612-7C7F020113DC}"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512A14-2D31-4017-9677-87A86384770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979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6DB91-138F-4CD5-A612-7C7F020113DC}" type="datetimeFigureOut">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12A14-2D31-4017-9677-87A86384770E}" type="slidenum">
              <a:rPr lang="en-US" smtClean="0"/>
              <a:t>‹#›</a:t>
            </a:fld>
            <a:endParaRPr lang="en-US"/>
          </a:p>
        </p:txBody>
      </p:sp>
    </p:spTree>
    <p:extLst>
      <p:ext uri="{BB962C8B-B14F-4D97-AF65-F5344CB8AC3E}">
        <p14:creationId xmlns:p14="http://schemas.microsoft.com/office/powerpoint/2010/main" val="429345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07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966DB91-138F-4CD5-A612-7C7F020113DC}" type="datetimeFigureOut">
              <a:rPr lang="en-US" smtClean="0"/>
              <a:t>2/3/2025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0512A14-2D31-4017-9677-87A86384770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106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966DB91-138F-4CD5-A612-7C7F020113DC}" type="datetimeFigureOut">
              <a:rPr lang="en-US" smtClean="0"/>
              <a:t>2/3/2025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0512A14-2D31-4017-9677-87A86384770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351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andscape.cncf.i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4E99-4D9A-7900-0CA3-DCF846D03108}"/>
              </a:ext>
            </a:extLst>
          </p:cNvPr>
          <p:cNvSpPr>
            <a:spLocks noGrp="1"/>
          </p:cNvSpPr>
          <p:nvPr>
            <p:ph type="ctrTitle"/>
          </p:nvPr>
        </p:nvSpPr>
        <p:spPr/>
        <p:txBody>
          <a:bodyPr/>
          <a:lstStyle/>
          <a:p>
            <a:pPr algn="ctr" rtl="1"/>
            <a:r>
              <a:rPr lang="en-US" dirty="0">
                <a:latin typeface="Calibri" panose="020F0502020204030204" pitchFamily="34" charset="0"/>
                <a:ea typeface="Adobe Heiti Std R" panose="020B0400000000000000" pitchFamily="34" charset="-128"/>
                <a:cs typeface="Calibri" panose="020F0502020204030204" pitchFamily="34" charset="0"/>
              </a:rPr>
              <a:t>DevOps Training Course</a:t>
            </a:r>
          </a:p>
        </p:txBody>
      </p:sp>
      <p:sp>
        <p:nvSpPr>
          <p:cNvPr id="3" name="Subtitle 2">
            <a:extLst>
              <a:ext uri="{FF2B5EF4-FFF2-40B4-BE49-F238E27FC236}">
                <a16:creationId xmlns:a16="http://schemas.microsoft.com/office/drawing/2014/main" id="{E2BB423D-98C3-E8B5-DCCC-0C79260DF4AE}"/>
              </a:ext>
            </a:extLst>
          </p:cNvPr>
          <p:cNvSpPr>
            <a:spLocks noGrp="1"/>
          </p:cNvSpPr>
          <p:nvPr>
            <p:ph type="subTitle" idx="1"/>
          </p:nvPr>
        </p:nvSpPr>
        <p:spPr/>
        <p:txBody>
          <a:bodyPr>
            <a:normAutofit/>
          </a:bodyPr>
          <a:lstStyle/>
          <a:p>
            <a:pPr algn="r" rtl="1"/>
            <a:r>
              <a:rPr lang="he-IL" sz="2000" dirty="0">
                <a:latin typeface="Calibri" panose="020F0502020204030204" pitchFamily="34" charset="0"/>
                <a:cs typeface="Calibri" panose="020F0502020204030204" pitchFamily="34" charset="0"/>
              </a:rPr>
              <a:t>מרצה: אלכס גורבצ'וב</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021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אוטומציה </a:t>
            </a:r>
            <a:r>
              <a:rPr lang="en-US" sz="1400" b="1" dirty="0">
                <a:latin typeface="Calibri" panose="020F0502020204030204" pitchFamily="34" charset="0"/>
                <a:ea typeface="Calibri" panose="020F0502020204030204" pitchFamily="34" charset="0"/>
                <a:cs typeface="Calibri" panose="020F0502020204030204" pitchFamily="34" charset="0"/>
              </a:rPr>
              <a:t>Automation)</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אוטומציה היא מרכיב מפתח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היא נועדה להחליף תהליכים ידניים וחוזרים בתהליכים אוטומטיים, מה שמאפשר: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זמן הפיתוח</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פריסות ופעולות נוספות חוסכת זמן יקר ומאפשרת לצוותים להתמקד במשימות מורכבות יותר.</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איכות התוכנה</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בדיקות ואינטגרציה רציפה </a:t>
            </a:r>
            <a:r>
              <a:rPr lang="en-US" sz="1200" dirty="0">
                <a:latin typeface="Calibri" panose="020F0502020204030204" pitchFamily="34" charset="0"/>
                <a:ea typeface="Calibri" panose="020F0502020204030204" pitchFamily="34" charset="0"/>
                <a:cs typeface="Calibri" panose="020F0502020204030204" pitchFamily="34" charset="0"/>
              </a:rPr>
              <a:t>CI)</a:t>
            </a:r>
            <a:r>
              <a:rPr lang="he-IL" sz="1200" dirty="0">
                <a:latin typeface="Calibri" panose="020F0502020204030204" pitchFamily="34" charset="0"/>
                <a:ea typeface="Calibri" panose="020F0502020204030204" pitchFamily="34" charset="0"/>
                <a:cs typeface="Calibri" panose="020F0502020204030204" pitchFamily="34" charset="0"/>
              </a:rPr>
              <a:t>) מסייעת לזהות ולתקן באגים מוקדם יותר בתהליך הפיתוח.</a:t>
            </a:r>
          </a:p>
          <a:p>
            <a:pPr marL="871538" lvl="2" indent="-285750" algn="just" rtl="1">
              <a:lnSpc>
                <a:spcPct val="150000"/>
              </a:lnSpc>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הפחתת עלויות</a:t>
            </a:r>
            <a:r>
              <a:rPr lang="he-IL" sz="1200" dirty="0">
                <a:latin typeface="Calibri" panose="020F0502020204030204" pitchFamily="34" charset="0"/>
                <a:ea typeface="Calibri" panose="020F0502020204030204" pitchFamily="34" charset="0"/>
                <a:cs typeface="Calibri" panose="020F0502020204030204" pitchFamily="34" charset="0"/>
              </a:rPr>
              <a:t>: אוטומציה של תהליכים מפחיתה את הצורך במשאבים אנושיים ומפחיתה את הסיכון לטעויות אנוש.</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3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indent="0" algn="just" rtl="1">
              <a:lnSpc>
                <a:spcPct val="150000"/>
              </a:lnSpc>
              <a:buNone/>
            </a:pPr>
            <a:r>
              <a:rPr lang="he-IL" sz="1700" b="1" dirty="0">
                <a:latin typeface="Calibri" panose="020F0502020204030204" pitchFamily="34" charset="0"/>
                <a:ea typeface="Calibri" panose="020F0502020204030204" pitchFamily="34" charset="0"/>
                <a:cs typeface="Calibri" panose="020F0502020204030204" pitchFamily="34" charset="0"/>
              </a:rPr>
              <a:t>עקרונות </a:t>
            </a:r>
            <a:r>
              <a:rPr lang="en-US" sz="1700" b="1" dirty="0">
                <a:latin typeface="Calibri" panose="020F0502020204030204" pitchFamily="34" charset="0"/>
                <a:ea typeface="Calibri" panose="020F0502020204030204" pitchFamily="34" charset="0"/>
                <a:cs typeface="Calibri" panose="020F0502020204030204" pitchFamily="34" charset="0"/>
              </a:rPr>
              <a:t>DevOps</a:t>
            </a:r>
            <a:endParaRPr lang="he-IL" sz="17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שילוב רציף ופריסה רציפה </a:t>
            </a:r>
            <a:r>
              <a:rPr lang="en-US" sz="1400" b="1" dirty="0">
                <a:latin typeface="Calibri" panose="020F0502020204030204" pitchFamily="34" charset="0"/>
                <a:ea typeface="Calibri" panose="020F0502020204030204" pitchFamily="34" charset="0"/>
                <a:cs typeface="Calibri" panose="020F0502020204030204" pitchFamily="34" charset="0"/>
              </a:rPr>
              <a:t>CI/CD)</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 הם שני עקרונות מרכזיים ב-</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שילוב רציף (</a:t>
            </a:r>
            <a:r>
              <a:rPr lang="en-US" sz="1200" b="1" dirty="0">
                <a:latin typeface="Calibri" panose="020F0502020204030204" pitchFamily="34" charset="0"/>
                <a:ea typeface="Calibri" panose="020F0502020204030204" pitchFamily="34" charset="0"/>
                <a:cs typeface="Calibri" panose="020F0502020204030204" pitchFamily="34" charset="0"/>
              </a:rPr>
              <a:t>Continuous Integration</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אינטגרציה של שינויים בקוד ממפתחים שונים, בדיקות אוטומטיות ובניית גרסאות של התוכנה</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פריסה רציפה (</a:t>
            </a:r>
            <a:r>
              <a:rPr lang="en-US" sz="1200" b="1" dirty="0">
                <a:latin typeface="Calibri" panose="020F0502020204030204" pitchFamily="34" charset="0"/>
                <a:ea typeface="Calibri" panose="020F0502020204030204" pitchFamily="34" charset="0"/>
                <a:cs typeface="Calibri" panose="020F0502020204030204" pitchFamily="34" charset="0"/>
              </a:rPr>
              <a:t>Continuous Delivery/Deployment</a:t>
            </a:r>
            <a:r>
              <a:rPr lang="he-IL" sz="1200" b="1" dirty="0">
                <a:latin typeface="Calibri" panose="020F0502020204030204" pitchFamily="34" charset="0"/>
                <a:ea typeface="Calibri" panose="020F0502020204030204" pitchFamily="34" charset="0"/>
                <a:cs typeface="Calibri" panose="020F0502020204030204" pitchFamily="34" charset="0"/>
              </a:rPr>
              <a:t>):</a:t>
            </a:r>
            <a:r>
              <a:rPr lang="en-US"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תהליך אוטומטי של פריסת גרסאות חדשות של התוכנה לסביבות שונות (בדיקות, ייצור)</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spcAft>
                <a:spcPts val="800"/>
              </a:spcAft>
              <a:buNone/>
            </a:pPr>
            <a:r>
              <a:rPr lang="en-US" sz="1400" dirty="0">
                <a:latin typeface="Calibri" panose="020F0502020204030204" pitchFamily="34" charset="0"/>
                <a:ea typeface="Calibri" panose="020F0502020204030204" pitchFamily="34" charset="0"/>
                <a:cs typeface="Calibri" panose="020F0502020204030204" pitchFamily="34" charset="0"/>
              </a:rPr>
              <a:t>CI/CD </a:t>
            </a:r>
            <a:r>
              <a:rPr lang="he-IL" sz="1400" dirty="0">
                <a:latin typeface="Calibri" panose="020F0502020204030204" pitchFamily="34" charset="0"/>
                <a:ea typeface="Calibri" panose="020F0502020204030204" pitchFamily="34" charset="0"/>
                <a:cs typeface="Calibri" panose="020F0502020204030204" pitchFamily="34" charset="0"/>
              </a:rPr>
              <a:t> מאפשרים:</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קצב 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אינטגרציה ובדיקות אוטומטיות מאפשרות לצוותים לשחרר גרסאות חדשות בתדירות גבוהה יותר.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איכות תוכנה גבוהה יותר: </a:t>
            </a:r>
            <a:r>
              <a:rPr lang="he-IL" sz="1200" dirty="0">
                <a:latin typeface="Calibri" panose="020F0502020204030204" pitchFamily="34" charset="0"/>
                <a:ea typeface="Calibri" panose="020F0502020204030204" pitchFamily="34" charset="0"/>
                <a:cs typeface="Calibri" panose="020F0502020204030204" pitchFamily="34" charset="0"/>
              </a:rPr>
              <a:t>בדיקות אוטומטיות ופריסות מבוקרות מפחיתות את הסיכון לבעיות בייצור.</a:t>
            </a:r>
          </a:p>
          <a:p>
            <a:pPr marL="757238" lvl="2" indent="-1714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זמן תגובה מהיר יותר לבעיות: </a:t>
            </a:r>
            <a:r>
              <a:rPr lang="en-US" sz="1200" dirty="0">
                <a:latin typeface="Calibri" panose="020F0502020204030204" pitchFamily="34" charset="0"/>
                <a:ea typeface="Calibri" panose="020F0502020204030204" pitchFamily="34" charset="0"/>
                <a:cs typeface="Calibri" panose="020F0502020204030204" pitchFamily="34" charset="0"/>
              </a:rPr>
              <a:t>CI/CD</a:t>
            </a:r>
            <a:r>
              <a:rPr lang="he-IL" sz="1200" dirty="0">
                <a:latin typeface="Calibri" panose="020F0502020204030204" pitchFamily="34" charset="0"/>
                <a:ea typeface="Calibri" panose="020F0502020204030204" pitchFamily="34" charset="0"/>
                <a:cs typeface="Calibri" panose="020F0502020204030204" pitchFamily="34" charset="0"/>
              </a:rPr>
              <a:t> מאפשרים לזהות ולתקן בעיות במהירות רבה יותר.</a:t>
            </a:r>
          </a:p>
        </p:txBody>
      </p:sp>
      <p:pic>
        <p:nvPicPr>
          <p:cNvPr id="6" name="Picture 2">
            <a:extLst>
              <a:ext uri="{FF2B5EF4-FFF2-40B4-BE49-F238E27FC236}">
                <a16:creationId xmlns:a16="http://schemas.microsoft.com/office/drawing/2014/main" id="{41FB587E-B031-9BAA-9010-34CF05BF3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8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ניטור ולוגים </a:t>
            </a:r>
            <a:r>
              <a:rPr lang="en-US" sz="1400" b="1" dirty="0">
                <a:latin typeface="Calibri" panose="020F0502020204030204" pitchFamily="34" charset="0"/>
                <a:ea typeface="Calibri" panose="020F0502020204030204" pitchFamily="34" charset="0"/>
                <a:cs typeface="Calibri" panose="020F0502020204030204" pitchFamily="34" charset="0"/>
              </a:rPr>
              <a:t>Monitoring &amp; Logging)</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ניטור ולוגים הם כלים חיוניים לניהול ותחזוקה של מערכות מידע. הם מאפשרים:</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מעקב אחר ביצועי המערכת: </a:t>
            </a:r>
            <a:r>
              <a:rPr lang="he-IL" sz="1200" dirty="0">
                <a:latin typeface="Calibri" panose="020F0502020204030204" pitchFamily="34" charset="0"/>
                <a:ea typeface="Calibri" panose="020F0502020204030204" pitchFamily="34" charset="0"/>
                <a:cs typeface="Calibri" panose="020F0502020204030204" pitchFamily="34" charset="0"/>
              </a:rPr>
              <a:t>ניטור מאפשר לעקוב אחר מדדים שונים של ביצועי המערכת (זמן תגובה, עומס, שגיאות) ולזהות בעיות בזמן אמת.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איתור ותיקון בעיות: </a:t>
            </a:r>
            <a:r>
              <a:rPr lang="he-IL" sz="1200" dirty="0">
                <a:latin typeface="Calibri" panose="020F0502020204030204" pitchFamily="34" charset="0"/>
                <a:ea typeface="Calibri" panose="020F0502020204030204" pitchFamily="34" charset="0"/>
                <a:cs typeface="Calibri" panose="020F0502020204030204" pitchFamily="34" charset="0"/>
              </a:rPr>
              <a:t>לוגים מספקים מידע מפורט על פעילות המערכת ומאפשרים לאתר ולתקן בעיות במהירות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ביצועים: </a:t>
            </a:r>
            <a:r>
              <a:rPr lang="he-IL" sz="1200" dirty="0">
                <a:latin typeface="Calibri" panose="020F0502020204030204" pitchFamily="34" charset="0"/>
                <a:ea typeface="Calibri" panose="020F0502020204030204" pitchFamily="34" charset="0"/>
                <a:cs typeface="Calibri" panose="020F0502020204030204" pitchFamily="34" charset="0"/>
              </a:rPr>
              <a:t>ניתוח לוגים ונתוני ניטור יכול לסייע באופטימיזציה של ביצועי המערכת.</a:t>
            </a:r>
          </a:p>
        </p:txBody>
      </p:sp>
      <p:pic>
        <p:nvPicPr>
          <p:cNvPr id="4" name="Picture 2">
            <a:extLst>
              <a:ext uri="{FF2B5EF4-FFF2-40B4-BE49-F238E27FC236}">
                <a16:creationId xmlns:a16="http://schemas.microsoft.com/office/drawing/2014/main" id="{96EB2BDD-27B3-46F7-485C-AF2ED2C07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7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עבודה עם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היא ארכיטקטורה של מערכות מידע המבוססת על פירוק המערכת לשירותים קטנים ובלתי תלויים. עבודה עם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גמישות ו-</a:t>
            </a:r>
            <a:r>
              <a:rPr lang="en-US" sz="1200" b="1" dirty="0">
                <a:latin typeface="Calibri" panose="020F0502020204030204" pitchFamily="34" charset="0"/>
                <a:ea typeface="Calibri" panose="020F0502020204030204" pitchFamily="34" charset="0"/>
                <a:cs typeface="Calibri" panose="020F0502020204030204" pitchFamily="34" charset="0"/>
              </a:rPr>
              <a:t>Scalability</a:t>
            </a:r>
            <a:r>
              <a:rPr lang="he-IL" sz="1200" b="1" dirty="0">
                <a:latin typeface="Calibri" panose="020F0502020204030204" pitchFamily="34" charset="0"/>
                <a:ea typeface="Calibri" panose="020F0502020204030204" pitchFamily="34" charset="0"/>
                <a:cs typeface="Calibri" panose="020F0502020204030204" pitchFamily="34" charset="0"/>
              </a:rPr>
              <a:t>: </a:t>
            </a:r>
            <a:r>
              <a:rPr lang="he-IL" sz="1200" dirty="0">
                <a:latin typeface="Calibri" panose="020F0502020204030204" pitchFamily="34" charset="0"/>
                <a:ea typeface="Calibri" panose="020F0502020204030204" pitchFamily="34" charset="0"/>
                <a:cs typeface="Calibri" panose="020F0502020204030204" pitchFamily="34" charset="0"/>
              </a:rPr>
              <a:t>כל שירות יכול להיפרס ולהתעדכן בנפרד, מה שמאפשר גמישות רבה יותר ו-</a:t>
            </a:r>
            <a:r>
              <a:rPr lang="en-US" sz="1200" dirty="0">
                <a:latin typeface="Calibri" panose="020F0502020204030204" pitchFamily="34" charset="0"/>
                <a:ea typeface="Calibri" panose="020F0502020204030204" pitchFamily="34" charset="0"/>
                <a:cs typeface="Calibri" panose="020F0502020204030204" pitchFamily="34" charset="0"/>
              </a:rPr>
              <a:t>Scalability</a:t>
            </a:r>
            <a:r>
              <a:rPr lang="he-IL" sz="1200" dirty="0">
                <a:latin typeface="Calibri" panose="020F0502020204030204" pitchFamily="34" charset="0"/>
                <a:ea typeface="Calibri" panose="020F0502020204030204" pitchFamily="34" charset="0"/>
                <a:cs typeface="Calibri" panose="020F0502020204030204" pitchFamily="34" charset="0"/>
              </a:rPr>
              <a:t>.</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פיתוח מהיר יותר: </a:t>
            </a:r>
            <a:r>
              <a:rPr lang="he-IL" sz="1200" dirty="0">
                <a:latin typeface="Calibri" panose="020F0502020204030204" pitchFamily="34" charset="0"/>
                <a:ea typeface="Calibri" panose="020F0502020204030204" pitchFamily="34" charset="0"/>
                <a:cs typeface="Calibri" panose="020F0502020204030204" pitchFamily="34" charset="0"/>
              </a:rPr>
              <a:t>צוותים שונים יכולים לעבוד על שירותים שונים במקביל, מה שמאיץ את קצב הפיתוח</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עמידות גבוהה יותר: </a:t>
            </a:r>
            <a:r>
              <a:rPr lang="he-IL" sz="1200" dirty="0">
                <a:latin typeface="Calibri" panose="020F0502020204030204" pitchFamily="34" charset="0"/>
                <a:ea typeface="Calibri" panose="020F0502020204030204" pitchFamily="34" charset="0"/>
                <a:cs typeface="Calibri" panose="020F0502020204030204" pitchFamily="34" charset="0"/>
              </a:rPr>
              <a:t>אם שירות אחד נופל, שאר השירותים ממשיכים לעבוד.</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עקרונות </a:t>
            </a:r>
            <a:r>
              <a:rPr lang="en-US" sz="1600" b="1" dirty="0">
                <a:latin typeface="Calibri" panose="020F0502020204030204" pitchFamily="34" charset="0"/>
                <a:ea typeface="Calibri" panose="020F0502020204030204" pitchFamily="34" charset="0"/>
                <a:cs typeface="Calibri" panose="020F0502020204030204" pitchFamily="34" charset="0"/>
              </a:rPr>
              <a:t>DevOps</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תרבות שיתוף 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מדגישה את חשיבות שיתוף הפעולה והתקשורת בין צוותי הפיתוח והתפעול. תרבות שיתוף פעולה טובה מאפשרת: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הבנה טובה יותר של הצרכים: </a:t>
            </a:r>
            <a:r>
              <a:rPr lang="he-IL" sz="1200" dirty="0">
                <a:latin typeface="Calibri" panose="020F0502020204030204" pitchFamily="34" charset="0"/>
                <a:ea typeface="Calibri" panose="020F0502020204030204" pitchFamily="34" charset="0"/>
                <a:cs typeface="Calibri" panose="020F0502020204030204" pitchFamily="34" charset="0"/>
              </a:rPr>
              <a:t>צוותים שעובדים יחד מבינים טוב יותר את הצרכים והאתגרים של כל צוות.</a:t>
            </a: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פתרונות יעילים יותר: </a:t>
            </a:r>
            <a:r>
              <a:rPr lang="he-IL" sz="1200" dirty="0">
                <a:latin typeface="Calibri" panose="020F0502020204030204" pitchFamily="34" charset="0"/>
                <a:ea typeface="Calibri" panose="020F0502020204030204" pitchFamily="34" charset="0"/>
                <a:cs typeface="Calibri" panose="020F0502020204030204" pitchFamily="34" charset="0"/>
              </a:rPr>
              <a:t>שיתוף פעולה מאפשר יצירת פתרונות יעילים יותר לבעיות</a:t>
            </a:r>
            <a:r>
              <a:rPr lang="en-US" sz="1200" dirty="0">
                <a:latin typeface="Calibri" panose="020F0502020204030204" pitchFamily="34" charset="0"/>
                <a:ea typeface="Calibri" panose="020F0502020204030204" pitchFamily="34" charset="0"/>
                <a:cs typeface="Calibri" panose="020F0502020204030204" pitchFamily="34" charset="0"/>
              </a:rPr>
              <a:t>.</a:t>
            </a:r>
            <a:endParaRPr lang="he-IL" sz="1200" dirty="0">
              <a:latin typeface="Calibri" panose="020F0502020204030204" pitchFamily="34" charset="0"/>
              <a:ea typeface="Calibri" panose="020F0502020204030204" pitchFamily="34" charset="0"/>
              <a:cs typeface="Calibri" panose="020F0502020204030204" pitchFamily="34" charset="0"/>
            </a:endParaRPr>
          </a:p>
          <a:p>
            <a:pPr marL="871538" lvl="2" indent="-285750" algn="just" rtl="1">
              <a:lnSpc>
                <a:spcPct val="150000"/>
              </a:lnSpc>
              <a:spcAft>
                <a:spcPts val="800"/>
              </a:spcAft>
              <a:buFont typeface="Wingdings" panose="05000000000000000000" pitchFamily="2" charset="2"/>
              <a:buChar char="q"/>
            </a:pPr>
            <a:r>
              <a:rPr lang="he-IL" sz="1200" b="1" dirty="0">
                <a:latin typeface="Calibri" panose="020F0502020204030204" pitchFamily="34" charset="0"/>
                <a:ea typeface="Calibri" panose="020F0502020204030204" pitchFamily="34" charset="0"/>
                <a:cs typeface="Calibri" panose="020F0502020204030204" pitchFamily="34" charset="0"/>
              </a:rPr>
              <a:t>שיפור מורל העובדים: </a:t>
            </a:r>
            <a:r>
              <a:rPr lang="he-IL" sz="1200" dirty="0">
                <a:latin typeface="Calibri" panose="020F0502020204030204" pitchFamily="34" charset="0"/>
                <a:ea typeface="Calibri" panose="020F0502020204030204" pitchFamily="34" charset="0"/>
                <a:cs typeface="Calibri" panose="020F0502020204030204" pitchFamily="34" charset="0"/>
              </a:rPr>
              <a:t>עבודה בצוות מגובש ותומך משפרת את מורל העובדים ואת שביעות הרצון שלהם.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04" b="-17204"/>
          <a:stretch/>
        </p:blipFill>
        <p:spPr bwMode="auto">
          <a:xfrm>
            <a:off x="475130"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9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מחזור חיי הפיתוח </a:t>
            </a:r>
            <a:r>
              <a:rPr lang="en-US" sz="1600" b="1" dirty="0">
                <a:latin typeface="Calibri" panose="020F0502020204030204" pitchFamily="34" charset="0"/>
                <a:ea typeface="Calibri" panose="020F0502020204030204" pitchFamily="34" charset="0"/>
                <a:cs typeface="Calibri" panose="020F0502020204030204" pitchFamily="34" charset="0"/>
              </a:rPr>
              <a:t>Development Lifecycle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תכנון</a:t>
            </a:r>
            <a:r>
              <a:rPr lang="en-US" sz="1400"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כתיבת קוד</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פיתוח, כולל ניהול גרסאות </a:t>
            </a:r>
            <a:r>
              <a:rPr lang="en-US" sz="1400" dirty="0">
                <a:latin typeface="Calibri" panose="020F0502020204030204" pitchFamily="34" charset="0"/>
                <a:ea typeface="Calibri" panose="020F0502020204030204" pitchFamily="34" charset="0"/>
                <a:cs typeface="Calibri" panose="020F0502020204030204" pitchFamily="34" charset="0"/>
              </a:rPr>
              <a:t>GitHub)</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בדיקות, כולל בדיקות אוטומטיות </a:t>
            </a:r>
            <a:r>
              <a:rPr lang="en-US" sz="1400" dirty="0">
                <a:latin typeface="Calibri" panose="020F0502020204030204" pitchFamily="34" charset="0"/>
                <a:ea typeface="Calibri" panose="020F0502020204030204" pitchFamily="34" charset="0"/>
                <a:cs typeface="Calibri" panose="020F0502020204030204" pitchFamily="34" charset="0"/>
              </a:rPr>
              <a:t>CI/CD)</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שחרור: פריסה בסביבת ייצור.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ושיפור מתמיד.</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descr="What is AWS DevOps? All You Need to Know">
            <a:extLst>
              <a:ext uri="{FF2B5EF4-FFF2-40B4-BE49-F238E27FC236}">
                <a16:creationId xmlns:a16="http://schemas.microsoft.com/office/drawing/2014/main" id="{D2BB2201-C403-8E16-BB88-FA4EA4AEA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64" y="2115669"/>
            <a:ext cx="6493268" cy="393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1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a:latin typeface="Calibri" panose="020F0502020204030204" pitchFamily="34" charset="0"/>
                <a:cs typeface="Calibri" panose="020F0502020204030204" pitchFamily="34" charset="0"/>
              </a:rPr>
              <a:t>Introduction to DevOps</a:t>
            </a:r>
            <a:endParaRPr lang="en-US" dirty="0">
              <a:latin typeface="Calibri" panose="020F0502020204030204" pitchFamily="34" charset="0"/>
              <a:cs typeface="Calibri" panose="020F0502020204030204" pitchFamily="34" charset="0"/>
            </a:endParaRPr>
          </a:p>
        </p:txBody>
      </p:sp>
      <p:pic>
        <p:nvPicPr>
          <p:cNvPr id="6146" name="Picture 2" descr="DevOps: объединение разработки и эксплуатации - VPN Wiki - Глоссарий FineVPN">
            <a:extLst>
              <a:ext uri="{FF2B5EF4-FFF2-40B4-BE49-F238E27FC236}">
                <a16:creationId xmlns:a16="http://schemas.microsoft.com/office/drawing/2014/main" id="{8D2CA973-429D-A4B7-91E9-C5D6D6FA3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993" y="1936376"/>
            <a:ext cx="7326081" cy="411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96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Cloud Native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03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גישה חדשנית לפיתוח אפליקציות הממקסמת את הענן. במקום "להרים ולהעביר" אפליקציות מסורתיות לענן, </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 משתמשת בכלים ובטכנולוגיות חדשניות כדי לבנות אפליקציות שתוכננו מלכתחילה לענן.</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דוגמאות:</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כמו אפליקציות בנקאיות - בעבר הייתם צריכים ללכת לסניף, היום הכול מתבצע בענן בזמן אמת מכל מכשיר.</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נטפליקס לא קונה שרתים, אלא משתמשת בענן כדי להתמודד עם מיליוני צופים במקביל.</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24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a:t>
            </a:r>
            <a:r>
              <a:rPr lang="en-US" sz="1600" b="1" dirty="0">
                <a:latin typeface="Calibri" panose="020F0502020204030204" pitchFamily="34" charset="0"/>
                <a:ea typeface="Calibri" panose="020F0502020204030204" pitchFamily="34" charset="0"/>
                <a:cs typeface="Calibri" panose="020F0502020204030204" pitchFamily="34" charset="0"/>
              </a:rPr>
              <a:t>Cloud Native</a:t>
            </a:r>
            <a:r>
              <a:rPr lang="he-IL" sz="1600" b="1" dirty="0">
                <a:latin typeface="Calibri" panose="020F0502020204030204" pitchFamily="34" charset="0"/>
                <a:ea typeface="Calibri" panose="020F0502020204030204" pitchFamily="34" charset="0"/>
                <a:cs typeface="Calibri" panose="020F0502020204030204" pitchFamily="34" charset="0"/>
              </a:rPr>
              <a:t>?</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מרכיבי המפתח:</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מיקרו-סרוויסים (</a:t>
            </a:r>
            <a:r>
              <a:rPr lang="en-US" sz="1400" b="1" dirty="0">
                <a:latin typeface="Calibri" panose="020F0502020204030204" pitchFamily="34" charset="0"/>
                <a:ea typeface="Calibri" panose="020F0502020204030204" pitchFamily="34" charset="0"/>
                <a:cs typeface="Calibri" panose="020F0502020204030204" pitchFamily="34" charset="0"/>
              </a:rPr>
              <a:t>Microservices</a:t>
            </a:r>
            <a:r>
              <a:rPr lang="he-IL" sz="1400" b="1" dirty="0">
                <a:latin typeface="Calibri" panose="020F0502020204030204" pitchFamily="34" charset="0"/>
                <a:ea typeface="Calibri" panose="020F0502020204030204" pitchFamily="34" charset="0"/>
                <a:cs typeface="Calibri" panose="020F0502020204030204" pitchFamily="34" charset="0"/>
              </a:rPr>
              <a:t>):</a:t>
            </a:r>
            <a:r>
              <a:rPr lang="he-IL" sz="1400" dirty="0">
                <a:latin typeface="Calibri" panose="020F0502020204030204" pitchFamily="34" charset="0"/>
                <a:ea typeface="Calibri" panose="020F0502020204030204" pitchFamily="34" charset="0"/>
                <a:cs typeface="Calibri" panose="020F0502020204030204" pitchFamily="34" charset="0"/>
              </a:rPr>
              <a:t> שירותים קטנים ובלתי תלויים. גמישות ומהירות.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קונטיינרים (</a:t>
            </a:r>
            <a:r>
              <a:rPr lang="en-US" sz="1400" b="1" dirty="0">
                <a:latin typeface="Calibri" panose="020F0502020204030204" pitchFamily="34" charset="0"/>
                <a:ea typeface="Calibri" panose="020F0502020204030204" pitchFamily="34" charset="0"/>
                <a:cs typeface="Calibri" panose="020F0502020204030204" pitchFamily="34" charset="0"/>
              </a:rPr>
              <a:t>Containers</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אריזה של אפליקציה וכל התלויות שלה. עקביות בין סביבות.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תשתיות אוטומטיות: </a:t>
            </a:r>
            <a:r>
              <a:rPr lang="he-IL" sz="1400" dirty="0">
                <a:latin typeface="Calibri" panose="020F0502020204030204" pitchFamily="34" charset="0"/>
                <a:ea typeface="Calibri" panose="020F0502020204030204" pitchFamily="34" charset="0"/>
                <a:cs typeface="Calibri" panose="020F0502020204030204" pitchFamily="34" charset="0"/>
              </a:rPr>
              <a:t>ניהול אוטומטי של תשתיות ענן. פריסה מהירה וחסכון.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סקלאביליות דינמית (</a:t>
            </a:r>
            <a:r>
              <a:rPr lang="en-US" sz="1400" b="1" dirty="0">
                <a:latin typeface="Calibri" panose="020F0502020204030204" pitchFamily="34" charset="0"/>
                <a:ea typeface="Calibri" panose="020F0502020204030204" pitchFamily="34" charset="0"/>
                <a:cs typeface="Calibri" panose="020F0502020204030204" pitchFamily="34" charset="0"/>
              </a:rPr>
              <a:t>Scalability</a:t>
            </a:r>
            <a:r>
              <a:rPr lang="he-IL" sz="1400" b="1" dirty="0">
                <a:latin typeface="Calibri" panose="020F0502020204030204" pitchFamily="34" charset="0"/>
                <a:ea typeface="Calibri" panose="020F0502020204030204" pitchFamily="34" charset="0"/>
                <a:cs typeface="Calibri" panose="020F0502020204030204" pitchFamily="34" charset="0"/>
              </a:rPr>
              <a:t>): </a:t>
            </a:r>
            <a:r>
              <a:rPr lang="he-IL" sz="1400" dirty="0">
                <a:latin typeface="Calibri" panose="020F0502020204030204" pitchFamily="34" charset="0"/>
                <a:ea typeface="Calibri" panose="020F0502020204030204" pitchFamily="34" charset="0"/>
                <a:cs typeface="Calibri" panose="020F0502020204030204" pitchFamily="34" charset="0"/>
              </a:rPr>
              <a:t>התאמה אוטומטית של משאבים לעומס. זמינות גבוהה.</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באפליקציית משלוחים, מערכת התשלום, הניווט וההזמנות הן </a:t>
            </a:r>
            <a:r>
              <a:rPr lang="en-US" sz="1400" dirty="0">
                <a:latin typeface="Calibri" panose="020F0502020204030204" pitchFamily="34" charset="0"/>
                <a:ea typeface="Calibri" panose="020F0502020204030204" pitchFamily="34" charset="0"/>
                <a:cs typeface="Calibri" panose="020F0502020204030204" pitchFamily="34" charset="0"/>
              </a:rPr>
              <a:t>Microservices</a:t>
            </a:r>
            <a:r>
              <a:rPr lang="he-IL" sz="1400" dirty="0">
                <a:latin typeface="Calibri" panose="020F0502020204030204" pitchFamily="34" charset="0"/>
                <a:ea typeface="Calibri" panose="020F0502020204030204" pitchFamily="34" charset="0"/>
                <a:cs typeface="Calibri" panose="020F0502020204030204" pitchFamily="34" charset="0"/>
              </a:rPr>
              <a:t> שונים שמדברים ביניהם דרך </a:t>
            </a:r>
            <a:r>
              <a:rPr lang="en-US" sz="1400" dirty="0">
                <a:latin typeface="Calibri" panose="020F0502020204030204" pitchFamily="34" charset="0"/>
                <a:ea typeface="Calibri" panose="020F0502020204030204" pitchFamily="34" charset="0"/>
                <a:cs typeface="Calibri" panose="020F0502020204030204" pitchFamily="34" charset="0"/>
              </a:rPr>
              <a:t>API</a:t>
            </a:r>
            <a:r>
              <a:rPr lang="he-IL" sz="1400"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693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לו"ז שלנו</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24636"/>
            <a:ext cx="6335115" cy="3767481"/>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משך הקורס:</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3.02.2025</a:t>
            </a:r>
            <a:br>
              <a:rPr lang="en-US" sz="2000" dirty="0">
                <a:solidFill>
                  <a:srgbClr val="FF0000"/>
                </a:solidFill>
                <a:latin typeface="Arial" panose="020B0604020202020204" pitchFamily="34" charset="0"/>
                <a:cs typeface="Arial" panose="020B0604020202020204" pitchFamily="34" charset="0"/>
              </a:rPr>
            </a:br>
            <a:r>
              <a:rPr lang="he-IL" sz="2000" dirty="0">
                <a:solidFill>
                  <a:srgbClr val="FF0000"/>
                </a:solidFill>
                <a:latin typeface="Arial" panose="020B0604020202020204" pitchFamily="34" charset="0"/>
                <a:cs typeface="Arial" panose="020B0604020202020204" pitchFamily="34" charset="0"/>
              </a:rPr>
              <a:t>24.02.2025</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ימי לימוד:</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יום ב'</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9:00-13:00</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היקף שעות:</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16 שעות</a:t>
            </a:r>
          </a:p>
          <a:p>
            <a:pPr algn="ctr" rtl="1">
              <a:lnSpc>
                <a:spcPct val="150000"/>
              </a:lnSpc>
            </a:pPr>
            <a:r>
              <a:rPr lang="he-IL" sz="2400" b="1" dirty="0">
                <a:solidFill>
                  <a:srgbClr val="002060"/>
                </a:solidFill>
                <a:latin typeface="Arial" panose="020B0604020202020204" pitchFamily="34" charset="0"/>
                <a:cs typeface="Arial" panose="020B0604020202020204" pitchFamily="34" charset="0"/>
              </a:rPr>
              <a:t>מספר מפגשים:</a:t>
            </a:r>
          </a:p>
          <a:p>
            <a:pPr algn="ctr" rtl="1">
              <a:lnSpc>
                <a:spcPct val="150000"/>
              </a:lnSpc>
            </a:pPr>
            <a:r>
              <a:rPr lang="he-IL" sz="2000" dirty="0">
                <a:solidFill>
                  <a:srgbClr val="FF0000"/>
                </a:solidFill>
                <a:latin typeface="Arial" panose="020B0604020202020204" pitchFamily="34" charset="0"/>
                <a:cs typeface="Arial" panose="020B0604020202020204" pitchFamily="34" charset="0"/>
              </a:rPr>
              <a:t>4 מפגשים</a:t>
            </a:r>
            <a:endParaRPr lang="he-IL" sz="1400" dirty="0">
              <a:solidFill>
                <a:srgbClr val="FF0000"/>
              </a:solidFill>
              <a:latin typeface="Arial" panose="020B0604020202020204" pitchFamily="34" charset="0"/>
              <a:cs typeface="Arial" panose="020B0604020202020204" pitchFamily="34" charset="0"/>
            </a:endParaRPr>
          </a:p>
        </p:txBody>
      </p:sp>
      <p:pic>
        <p:nvPicPr>
          <p:cNvPr id="7" name="Picture 2" descr="הסוד הוא בתיזמון, או: איך לבנות סדר יום אידיאלי - זה הזמן">
            <a:extLst>
              <a:ext uri="{FF2B5EF4-FFF2-40B4-BE49-F238E27FC236}">
                <a16:creationId xmlns:a16="http://schemas.microsoft.com/office/drawing/2014/main" id="{B5CCCFAA-449C-FA9D-E592-BF195DC3C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391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lvl="1" indent="0" algn="just" rtl="1">
              <a:lnSpc>
                <a:spcPct val="150000"/>
              </a:lnSpc>
              <a:spcBef>
                <a:spcPts val="1000"/>
              </a:spcBef>
              <a:buNone/>
            </a:pPr>
            <a:r>
              <a:rPr lang="en-US" sz="1600" b="1" dirty="0">
                <a:latin typeface="Calibri" panose="020F0502020204030204" pitchFamily="34" charset="0"/>
                <a:ea typeface="Calibri" panose="020F0502020204030204" pitchFamily="34" charset="0"/>
                <a:cs typeface="Calibri" panose="020F0502020204030204" pitchFamily="34" charset="0"/>
              </a:rPr>
              <a:t>The CNCF Landscape</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CNCF = Cloud Native Computing Foundation</a:t>
            </a:r>
            <a:r>
              <a:rPr lang="he-IL" sz="1400" dirty="0">
                <a:latin typeface="Calibri" panose="020F0502020204030204" pitchFamily="34" charset="0"/>
                <a:ea typeface="Calibri" panose="020F0502020204030204" pitchFamily="34" charset="0"/>
                <a:cs typeface="Calibri" panose="020F0502020204030204" pitchFamily="34" charset="0"/>
              </a:rPr>
              <a:t> - הוא ארגון גג שתפקידו לטפח ולקדם טכנולוגיות </a:t>
            </a:r>
            <a:r>
              <a:rPr lang="en-US" sz="1400" dirty="0">
                <a:latin typeface="Calibri" panose="020F0502020204030204" pitchFamily="34" charset="0"/>
                <a:ea typeface="Calibri" panose="020F0502020204030204" pitchFamily="34" charset="0"/>
                <a:cs typeface="Calibri" panose="020F0502020204030204" pitchFamily="34" charset="0"/>
              </a:rPr>
              <a:t>Cloud Native </a:t>
            </a:r>
            <a:r>
              <a:rPr lang="he-IL" sz="1400" dirty="0">
                <a:latin typeface="Calibri" panose="020F0502020204030204" pitchFamily="34" charset="0"/>
                <a:ea typeface="Calibri" panose="020F0502020204030204" pitchFamily="34" charset="0"/>
                <a:cs typeface="Calibri" panose="020F0502020204030204" pitchFamily="34" charset="0"/>
              </a:rPr>
              <a:t>. הוא ביתם של פרויקטים רבים וחשובים, כמו </a:t>
            </a:r>
            <a:r>
              <a:rPr lang="en-US" sz="1400" dirty="0">
                <a:latin typeface="Calibri" panose="020F0502020204030204" pitchFamily="34" charset="0"/>
                <a:ea typeface="Calibri" panose="020F0502020204030204" pitchFamily="34" charset="0"/>
                <a:cs typeface="Calibri" panose="020F0502020204030204" pitchFamily="34" charset="0"/>
              </a:rPr>
              <a:t>Kubernetes</a:t>
            </a:r>
            <a:r>
              <a:rPr lang="he-IL" sz="1400" dirty="0">
                <a:latin typeface="Calibri" panose="020F0502020204030204" pitchFamily="34" charset="0"/>
                <a:ea typeface="Calibri" panose="020F0502020204030204" pitchFamily="34" charset="0"/>
                <a:cs typeface="Calibri" panose="020F0502020204030204" pitchFamily="34" charset="0"/>
              </a:rPr>
              <a:t> ועוד.</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a:t>
            </a:r>
            <a:r>
              <a:rPr lang="en-US" sz="1400" dirty="0">
                <a:latin typeface="Calibri" panose="020F0502020204030204" pitchFamily="34" charset="0"/>
                <a:ea typeface="Calibri" panose="020F0502020204030204" pitchFamily="34" charset="0"/>
                <a:cs typeface="Calibri" panose="020F0502020204030204" pitchFamily="34" charset="0"/>
              </a:rPr>
              <a:t>CNCF Landscape</a:t>
            </a:r>
            <a:r>
              <a:rPr lang="he-IL" sz="1400" dirty="0">
                <a:latin typeface="Calibri" panose="020F0502020204030204" pitchFamily="34" charset="0"/>
                <a:ea typeface="Calibri" panose="020F0502020204030204" pitchFamily="34" charset="0"/>
                <a:cs typeface="Calibri" panose="020F0502020204030204" pitchFamily="34" charset="0"/>
              </a:rPr>
              <a:t> הוא כלי ויזואלי שמציג את מגוון הכלים והטכנולוגיות בעולם ה-</a:t>
            </a:r>
            <a:r>
              <a:rPr lang="en-US" sz="1400" dirty="0">
                <a:latin typeface="Calibri" panose="020F0502020204030204" pitchFamily="34" charset="0"/>
                <a:ea typeface="Calibri" panose="020F0502020204030204" pitchFamily="34" charset="0"/>
                <a:cs typeface="Calibri" panose="020F0502020204030204" pitchFamily="34" charset="0"/>
              </a:rPr>
              <a:t>Cloud Native</a:t>
            </a:r>
            <a:r>
              <a:rPr lang="he-IL" sz="1400" dirty="0">
                <a:latin typeface="Calibri" panose="020F0502020204030204" pitchFamily="34" charset="0"/>
                <a:ea typeface="Calibri" panose="020F0502020204030204" pitchFamily="34" charset="0"/>
                <a:cs typeface="Calibri" panose="020F0502020204030204" pitchFamily="34" charset="0"/>
              </a:rPr>
              <a:t>.</a:t>
            </a:r>
          </a:p>
          <a:p>
            <a:pPr marL="128588" lvl="1" indent="0" algn="just" rtl="1">
              <a:lnSpc>
                <a:spcPct val="150000"/>
              </a:lnSpc>
              <a:buNone/>
            </a:pPr>
            <a:endParaRPr lang="he-IL" sz="12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hlinkClick r:id="rId2"/>
              </a:rPr>
              <a:t>https://landscape.cncf.io/</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5" b="-2175"/>
          <a:stretch/>
        </p:blipFill>
        <p:spPr bwMode="auto">
          <a:xfrm>
            <a:off x="591671"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2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Cloud Native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lvl="1" indent="0" algn="just" rtl="1">
              <a:lnSpc>
                <a:spcPct val="160000"/>
              </a:lnSpc>
              <a:spcBef>
                <a:spcPts val="1000"/>
              </a:spcBef>
              <a:buNone/>
            </a:pPr>
            <a:r>
              <a:rPr lang="en-US" sz="1700" b="1" dirty="0">
                <a:latin typeface="Calibri" panose="020F0502020204030204" pitchFamily="34" charset="0"/>
                <a:ea typeface="Calibri" panose="020F0502020204030204" pitchFamily="34" charset="0"/>
                <a:cs typeface="Calibri" panose="020F0502020204030204" pitchFamily="34" charset="0"/>
              </a:rPr>
              <a:t>Twelve-Factor App</a:t>
            </a:r>
            <a:endParaRPr lang="he-IL" sz="1700" b="1"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זו גישה שמגדירה איך לפתח אפליקציות מבוססות ענן בצורה נכונה.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עקרונות מרכזיים: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ניהול קוד במאגר אחד </a:t>
            </a:r>
            <a:r>
              <a:rPr lang="en-US" sz="1400" dirty="0">
                <a:latin typeface="Calibri" panose="020F0502020204030204" pitchFamily="34" charset="0"/>
                <a:ea typeface="Calibri" panose="020F0502020204030204" pitchFamily="34" charset="0"/>
                <a:cs typeface="Calibri" panose="020F0502020204030204" pitchFamily="34" charset="0"/>
              </a:rPr>
              <a:t>Git)</a:t>
            </a:r>
            <a:r>
              <a:rPr lang="he-IL" sz="1400" dirty="0">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הפרדת קונפיגורציות מסביבה לקובץ ייעודי.</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תהליכי בנייה, שחרור והרצה מובחנים.</a:t>
            </a:r>
          </a:p>
          <a:p>
            <a:pPr marL="414338" lvl="1" indent="-285750" algn="just" rtl="1">
              <a:lnSpc>
                <a:spcPct val="150000"/>
              </a:lnSpc>
              <a:buFont typeface="Wingdings" panose="05000000000000000000" pitchFamily="2" charset="2"/>
              <a:buChar char="q"/>
            </a:pPr>
            <a:r>
              <a:rPr lang="he-IL" sz="1400" dirty="0">
                <a:latin typeface="Calibri" panose="020F0502020204030204" pitchFamily="34" charset="0"/>
                <a:ea typeface="Calibri" panose="020F0502020204030204" pitchFamily="34" charset="0"/>
                <a:cs typeface="Calibri" panose="020F0502020204030204" pitchFamily="34" charset="0"/>
              </a:rPr>
              <a:t>ניטור וניהול לוגים מובנים.</a:t>
            </a:r>
          </a:p>
          <a:p>
            <a:pPr marL="414338" lvl="1" indent="-285750" algn="just" rtl="1">
              <a:lnSpc>
                <a:spcPct val="150000"/>
              </a:lnSpc>
              <a:buFont typeface="Wingdings" panose="05000000000000000000" pitchFamily="2" charset="2"/>
              <a:buChar char="q"/>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כמו מערכת ייצור שבבים - כל שלב בייצור הוא עצמאי, ניתן לשפר או להחליף שלב מסוים מבלי להפסיק את כל קו הייצור.</a:t>
            </a:r>
            <a:endParaRPr lang="he-IL"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98" r="-18298"/>
          <a:stretch/>
        </p:blipFill>
        <p:spPr bwMode="auto">
          <a:xfrm>
            <a:off x="376518" y="2268071"/>
            <a:ext cx="5441016" cy="33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86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Docker Fundamentals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78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Docker </a:t>
            </a:r>
            <a:r>
              <a:rPr lang="he-IL" sz="1600" b="1" dirty="0">
                <a:latin typeface="Calibri" panose="020F0502020204030204" pitchFamily="34" charset="0"/>
                <a:ea typeface="Calibri" panose="020F0502020204030204" pitchFamily="34" charset="0"/>
                <a:cs typeface="Calibri" panose="020F0502020204030204" pitchFamily="34" charset="0"/>
              </a:rPr>
              <a:t> - עקרונות בסיסיים</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להריץ קוד בצורה מבודדת בקונטיינרים שמכילים את כל מה שהאפליקציה צריכה כדי לרוץ.</a:t>
            </a: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ru-RU"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נניח שאתם מפתחים כלי חדש לבדיקות שבבים. הכלי תלוי בספריות ספציפיות ובגרסאות מסוימות של מערכת ההפעלה.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לכם ליצור סביבה מבודדת שכוללת את כל מה שהכלי צריך, מבלי להסתמך על התקנות מקומיות או חשש להתנגשויות עם כלים אחרים. זה מבטיח שהכלי שלכם יעבוד בצורה עקבית בכל סביבה, ויקל על שיתוף פעולה עם צוותים אחרים.</a:t>
            </a: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0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מה זה קונטיינר?</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קונטיינר הוא יחידת תוכנה עצמאית שכוללת את כל מה שהאפליקציה צריכה כדי לרוץ: קוד, ספריות, הגדרות וכל התלויות האחרות.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למה להשתמש ב-</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בידוד</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מבודדים זה מזה ומהמערכת ההפעלה המארחת, מה שמבטיח שאפליקציה אחת לא תשפיע על אחרת.</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ניידות</a:t>
            </a:r>
            <a:r>
              <a:rPr lang="he-IL" sz="1400" dirty="0">
                <a:latin typeface="Calibri" panose="020F0502020204030204" pitchFamily="34" charset="0"/>
                <a:ea typeface="Calibri" panose="020F0502020204030204" pitchFamily="34" charset="0"/>
                <a:cs typeface="Calibri" panose="020F0502020204030204" pitchFamily="34" charset="0"/>
              </a:rPr>
              <a:t>: ניתן להפעיל קונטיינר בכל סביבה: מחשב פיתוח, שרת בענן או שרת מקומי.</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יעילות</a:t>
            </a:r>
            <a:r>
              <a:rPr lang="he-IL" sz="1400" dirty="0">
                <a:latin typeface="Calibri" panose="020F0502020204030204" pitchFamily="34" charset="0"/>
                <a:ea typeface="Calibri" panose="020F0502020204030204" pitchFamily="34" charset="0"/>
                <a:cs typeface="Calibri" panose="020F0502020204030204" pitchFamily="34" charset="0"/>
              </a:rPr>
              <a:t>: קונטיינרים קלים יותר ממכונות וירטואליות ודורשים פחות משאבים.</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פיתוח מהיר</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מאפשר פיתוח ופריסה מהירים יותר של אפליקציות.</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a:extLst>
              <a:ext uri="{FF2B5EF4-FFF2-40B4-BE49-F238E27FC236}">
                <a16:creationId xmlns:a16="http://schemas.microsoft.com/office/drawing/2014/main" id="{7844CE7E-4D5A-2B68-00BE-899147FC90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3" b="-4663"/>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4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9054353" y="2115670"/>
            <a:ext cx="2000501" cy="3937811"/>
          </a:xfrm>
        </p:spPr>
        <p:txBody>
          <a:bodyPr>
            <a:normAutofit/>
          </a:bodyPr>
          <a:lstStyle/>
          <a:p>
            <a:pPr marL="0" indent="0" algn="just" rtl="1">
              <a:lnSpc>
                <a:spcPct val="150000"/>
              </a:lnSpc>
              <a:buNone/>
            </a:pPr>
            <a:r>
              <a:rPr lang="en-US" sz="1600" b="1" dirty="0">
                <a:latin typeface="Calibri" panose="020F0502020204030204" pitchFamily="34" charset="0"/>
                <a:ea typeface="Calibri" panose="020F0502020204030204" pitchFamily="34" charset="0"/>
                <a:cs typeface="Calibri" panose="020F0502020204030204" pitchFamily="34" charset="0"/>
              </a:rPr>
              <a:t>VM vs Container</a:t>
            </a:r>
            <a:endParaRPr lang="he-IL" sz="1600" b="1" dirty="0">
              <a:latin typeface="Calibri" panose="020F0502020204030204" pitchFamily="34" charset="0"/>
              <a:ea typeface="Calibri" panose="020F0502020204030204" pitchFamily="34" charset="0"/>
              <a:cs typeface="Calibri" panose="020F0502020204030204" pitchFamily="34" charset="0"/>
            </a:endParaRPr>
          </a:p>
          <a:p>
            <a:pPr marL="0" indent="0" algn="just" rtl="1">
              <a:lnSpc>
                <a:spcPct val="150000"/>
              </a:lnSpc>
              <a:buNone/>
            </a:pPr>
            <a:r>
              <a:rPr lang="en-US" sz="1500" b="1" dirty="0">
                <a:latin typeface="Calibri" panose="020F0502020204030204" pitchFamily="34" charset="0"/>
                <a:ea typeface="Calibri" panose="020F0502020204030204" pitchFamily="34" charset="0"/>
                <a:cs typeface="Calibri" panose="020F0502020204030204" pitchFamily="34" charset="0"/>
              </a:rPr>
              <a:t>VM </a:t>
            </a:r>
            <a:r>
              <a:rPr lang="he-IL" sz="1500" b="1" dirty="0">
                <a:latin typeface="Calibri" panose="020F0502020204030204" pitchFamily="34" charset="0"/>
                <a:ea typeface="Calibri" panose="020F0502020204030204" pitchFamily="34" charset="0"/>
                <a:cs typeface="Calibri" panose="020F0502020204030204" pitchFamily="34" charset="0"/>
              </a:rPr>
              <a:t> (מכונה וירטואלית): </a:t>
            </a:r>
            <a:r>
              <a:rPr lang="he-IL" sz="1500" dirty="0">
                <a:latin typeface="Calibri" panose="020F0502020204030204" pitchFamily="34" charset="0"/>
                <a:ea typeface="Calibri" panose="020F0502020204030204" pitchFamily="34" charset="0"/>
                <a:cs typeface="Calibri" panose="020F0502020204030204" pitchFamily="34" charset="0"/>
              </a:rPr>
              <a:t>מחשב שלם בתוך מחשב. כבד, איטי.</a:t>
            </a:r>
          </a:p>
          <a:p>
            <a:pPr marL="0" indent="0" algn="just" rtl="1">
              <a:lnSpc>
                <a:spcPct val="150000"/>
              </a:lnSpc>
              <a:buNone/>
            </a:pPr>
            <a:r>
              <a:rPr lang="he-IL" sz="1500" b="1" dirty="0">
                <a:latin typeface="Calibri" panose="020F0502020204030204" pitchFamily="34" charset="0"/>
                <a:ea typeface="Calibri" panose="020F0502020204030204" pitchFamily="34" charset="0"/>
                <a:cs typeface="Calibri" panose="020F0502020204030204" pitchFamily="34" charset="0"/>
              </a:rPr>
              <a:t>קונטיינר:</a:t>
            </a:r>
            <a:r>
              <a:rPr lang="he-IL" sz="1500" dirty="0">
                <a:latin typeface="Calibri" panose="020F0502020204030204" pitchFamily="34" charset="0"/>
                <a:ea typeface="Calibri" panose="020F0502020204030204" pitchFamily="34" charset="0"/>
                <a:cs typeface="Calibri" panose="020F0502020204030204" pitchFamily="34" charset="0"/>
              </a:rPr>
              <a:t> אפליקציה ארוזה עם כל מה שהיא צריכה. קל, מהיר.</a:t>
            </a:r>
          </a:p>
        </p:txBody>
      </p:sp>
      <p:pic>
        <p:nvPicPr>
          <p:cNvPr id="5" name="Picture 4">
            <a:extLst>
              <a:ext uri="{FF2B5EF4-FFF2-40B4-BE49-F238E27FC236}">
                <a16:creationId xmlns:a16="http://schemas.microsoft.com/office/drawing/2014/main" id="{D7999030-95A2-7811-D1AD-1CA064725D58}"/>
              </a:ext>
            </a:extLst>
          </p:cNvPr>
          <p:cNvPicPr>
            <a:picLocks noChangeAspect="1"/>
          </p:cNvPicPr>
          <p:nvPr/>
        </p:nvPicPr>
        <p:blipFill>
          <a:blip r:embed="rId2"/>
          <a:stretch>
            <a:fillRect/>
          </a:stretch>
        </p:blipFill>
        <p:spPr>
          <a:xfrm>
            <a:off x="1975671" y="2115671"/>
            <a:ext cx="7078682" cy="1681838"/>
          </a:xfrm>
          <a:prstGeom prst="rect">
            <a:avLst/>
          </a:prstGeom>
        </p:spPr>
      </p:pic>
      <p:pic>
        <p:nvPicPr>
          <p:cNvPr id="6" name="Picture 5">
            <a:extLst>
              <a:ext uri="{FF2B5EF4-FFF2-40B4-BE49-F238E27FC236}">
                <a16:creationId xmlns:a16="http://schemas.microsoft.com/office/drawing/2014/main" id="{0E4EA6C2-C2AC-D729-E988-41EC3E5DD36F}"/>
              </a:ext>
            </a:extLst>
          </p:cNvPr>
          <p:cNvPicPr>
            <a:picLocks noChangeAspect="1"/>
          </p:cNvPicPr>
          <p:nvPr/>
        </p:nvPicPr>
        <p:blipFill>
          <a:blip r:embed="rId3"/>
          <a:stretch>
            <a:fillRect/>
          </a:stretch>
        </p:blipFill>
        <p:spPr>
          <a:xfrm>
            <a:off x="2850632" y="3996833"/>
            <a:ext cx="6203721" cy="1798931"/>
          </a:xfrm>
          <a:prstGeom prst="rect">
            <a:avLst/>
          </a:prstGeom>
        </p:spPr>
      </p:pic>
      <p:sp>
        <p:nvSpPr>
          <p:cNvPr id="7" name="TextBox 6">
            <a:extLst>
              <a:ext uri="{FF2B5EF4-FFF2-40B4-BE49-F238E27FC236}">
                <a16:creationId xmlns:a16="http://schemas.microsoft.com/office/drawing/2014/main" id="{4329C2AB-BBA5-D347-B75A-8F50D16DFFDB}"/>
              </a:ext>
            </a:extLst>
          </p:cNvPr>
          <p:cNvSpPr txBox="1"/>
          <p:nvPr/>
        </p:nvSpPr>
        <p:spPr>
          <a:xfrm>
            <a:off x="530564" y="2771924"/>
            <a:ext cx="1366070"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Container</a:t>
            </a:r>
          </a:p>
        </p:txBody>
      </p:sp>
      <p:sp>
        <p:nvSpPr>
          <p:cNvPr id="8" name="TextBox 7">
            <a:extLst>
              <a:ext uri="{FF2B5EF4-FFF2-40B4-BE49-F238E27FC236}">
                <a16:creationId xmlns:a16="http://schemas.microsoft.com/office/drawing/2014/main" id="{46250D31-F5BC-C394-6D54-62F8B90CF960}"/>
              </a:ext>
            </a:extLst>
          </p:cNvPr>
          <p:cNvSpPr txBox="1"/>
          <p:nvPr/>
        </p:nvSpPr>
        <p:spPr>
          <a:xfrm>
            <a:off x="1975671" y="4711632"/>
            <a:ext cx="597805" cy="369332"/>
          </a:xfrm>
          <a:prstGeom prst="rect">
            <a:avLst/>
          </a:prstGeom>
          <a:noFill/>
        </p:spPr>
        <p:txBody>
          <a:bodyPr wrap="square">
            <a:spAutoFit/>
          </a:bodyPr>
          <a:lstStyle/>
          <a:p>
            <a:r>
              <a:rPr lang="en-US" sz="1800" b="1" dirty="0">
                <a:solidFill>
                  <a:srgbClr val="000000"/>
                </a:solidFill>
                <a:latin typeface="Calibri" panose="020F0502020204030204" pitchFamily="34" charset="0"/>
                <a:ea typeface="Calibri" panose="020F0502020204030204" pitchFamily="34" charset="0"/>
                <a:cs typeface="Calibri" panose="020F0502020204030204" pitchFamily="34" charset="0"/>
              </a:rPr>
              <a:t>VM</a:t>
            </a:r>
          </a:p>
        </p:txBody>
      </p:sp>
    </p:spTree>
    <p:extLst>
      <p:ext uri="{BB962C8B-B14F-4D97-AF65-F5344CB8AC3E}">
        <p14:creationId xmlns:p14="http://schemas.microsoft.com/office/powerpoint/2010/main" val="416726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ארכיטקטורת </a:t>
            </a:r>
            <a:r>
              <a:rPr lang="en-US" sz="1600" b="1" dirty="0">
                <a:latin typeface="Calibri" panose="020F0502020204030204" pitchFamily="34" charset="0"/>
                <a:ea typeface="Calibri" panose="020F0502020204030204" pitchFamily="34" charset="0"/>
                <a:cs typeface="Calibri" panose="020F0502020204030204" pitchFamily="34" charset="0"/>
              </a:rPr>
              <a:t>Docker</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a:t>
            </a:r>
            <a:r>
              <a:rPr lang="he-IL" sz="1400" dirty="0">
                <a:latin typeface="Calibri" panose="020F0502020204030204" pitchFamily="34" charset="0"/>
                <a:ea typeface="Calibri" panose="020F0502020204030204" pitchFamily="34" charset="0"/>
                <a:cs typeface="Calibri" panose="020F0502020204030204" pitchFamily="34" charset="0"/>
              </a:rPr>
              <a:t> מורכב ממנוע הרצה, תמונות מוכנות מראש, קונטיינרים שרצים בפועל ו-</a:t>
            </a:r>
            <a:r>
              <a:rPr lang="en-US" sz="1400" dirty="0">
                <a:latin typeface="Calibri" panose="020F0502020204030204" pitchFamily="34" charset="0"/>
                <a:ea typeface="Calibri" panose="020F0502020204030204" pitchFamily="34" charset="0"/>
                <a:cs typeface="Calibri" panose="020F0502020204030204" pitchFamily="34" charset="0"/>
              </a:rPr>
              <a:t>Docker Hub</a:t>
            </a:r>
            <a:r>
              <a:rPr lang="he-IL" sz="1400" dirty="0">
                <a:latin typeface="Calibri" panose="020F0502020204030204" pitchFamily="34" charset="0"/>
                <a:ea typeface="Calibri" panose="020F0502020204030204" pitchFamily="34" charset="0"/>
                <a:cs typeface="Calibri" panose="020F0502020204030204" pitchFamily="34" charset="0"/>
              </a:rPr>
              <a:t> שמאפשר שיתוף קבצים. כמו הורדת אפליקציות מחנות - אתם מורידים תמונה מוכנה, והיא רצה כמו שצריך בלי התקנות נוספות.</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המרכיבים הם:</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Engine</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Containers</a:t>
            </a:r>
            <a:endParaRPr lang="he-IL"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Hub</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9503A43-231F-F036-4A86-E8C18410D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868" r="16868"/>
          <a:stretch/>
        </p:blipFill>
        <p:spPr bwMode="auto">
          <a:xfrm>
            <a:off x="555812"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pic>
        <p:nvPicPr>
          <p:cNvPr id="5" name="Picture 4" descr="Docker Alternatives | Aqua">
            <a:extLst>
              <a:ext uri="{FF2B5EF4-FFF2-40B4-BE49-F238E27FC236}">
                <a16:creationId xmlns:a16="http://schemas.microsoft.com/office/drawing/2014/main" id="{8A87482B-3EF5-8D35-8820-48DCBB9EFA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5" t="4643" r="2424" b="6015"/>
          <a:stretch/>
        </p:blipFill>
        <p:spPr bwMode="auto">
          <a:xfrm>
            <a:off x="2667660" y="1927128"/>
            <a:ext cx="7171112" cy="41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3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פקודות בסיסיות ב-</a:t>
            </a:r>
            <a:r>
              <a:rPr lang="en-US" sz="1600" b="1" dirty="0">
                <a:latin typeface="Calibri" panose="020F0502020204030204" pitchFamily="34" charset="0"/>
                <a:ea typeface="Calibri" panose="020F0502020204030204" pitchFamily="34" charset="0"/>
                <a:cs typeface="Calibri" panose="020F0502020204030204" pitchFamily="34" charset="0"/>
              </a:rPr>
              <a:t>Docker CLI</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מאפשרות לנהל קונטיינרים בקלות - להוריד, להריץ, לעצור ולבדוק אותם.</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הפקודות הבסיסיות הן:</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pull</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run</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ps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rtl="1">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build</a:t>
            </a:r>
          </a:p>
          <a:p>
            <a:pPr marL="414338" lvl="1" indent="-285750" algn="just" rtl="1">
              <a:lnSpc>
                <a:spcPct val="150000"/>
              </a:lnSpc>
              <a:buFont typeface="Wingdings" panose="05000000000000000000" pitchFamily="2" charset="2"/>
              <a:buChar char="q"/>
            </a:pPr>
            <a:r>
              <a:rPr lang="sv-SE" sz="1400">
                <a:latin typeface="Calibri" panose="020F0502020204030204" pitchFamily="34" charset="0"/>
                <a:ea typeface="Calibri" panose="020F0502020204030204" pitchFamily="34" charset="0"/>
                <a:cs typeface="Calibri" panose="020F0502020204030204" pitchFamily="34" charset="0"/>
              </a:rPr>
              <a:t>docker push</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3CFE9A5-4E37-CE8B-8118-7826E2FC60D2}"/>
              </a:ext>
            </a:extLst>
          </p:cNvPr>
          <p:cNvPicPr>
            <a:picLocks noChangeAspect="1"/>
          </p:cNvPicPr>
          <p:nvPr/>
        </p:nvPicPr>
        <p:blipFill>
          <a:blip r:embed="rId2"/>
          <a:stretch>
            <a:fillRect/>
          </a:stretch>
        </p:blipFill>
        <p:spPr>
          <a:xfrm>
            <a:off x="1804530" y="3693853"/>
            <a:ext cx="5910285" cy="1727078"/>
          </a:xfrm>
          <a:prstGeom prst="rect">
            <a:avLst/>
          </a:prstGeom>
        </p:spPr>
      </p:pic>
    </p:spTree>
    <p:extLst>
      <p:ext uri="{BB962C8B-B14F-4D97-AF65-F5344CB8AC3E}">
        <p14:creationId xmlns:p14="http://schemas.microsoft.com/office/powerpoint/2010/main" val="337322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יצירת </a:t>
            </a:r>
            <a:r>
              <a:rPr lang="en-US" sz="1600" b="1" dirty="0">
                <a:latin typeface="Calibri" panose="020F0502020204030204" pitchFamily="34" charset="0"/>
                <a:ea typeface="Calibri" panose="020F0502020204030204" pitchFamily="34" charset="0"/>
                <a:cs typeface="Calibri" panose="020F0502020204030204" pitchFamily="34" charset="0"/>
              </a:rPr>
              <a:t>Dockerfile</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Dockerfile</a:t>
            </a:r>
            <a:r>
              <a:rPr lang="he-IL" sz="1400" dirty="0">
                <a:latin typeface="Calibri" panose="020F0502020204030204" pitchFamily="34" charset="0"/>
                <a:ea typeface="Calibri" panose="020F0502020204030204" pitchFamily="34" charset="0"/>
                <a:cs typeface="Calibri" panose="020F0502020204030204" pitchFamily="34" charset="0"/>
              </a:rPr>
              <a:t> מגדיר איך לבנות קונטיינר - איזה בסיס לקחת, איזה ספריות להוסיף ואיך להגדיר את הסביבה.</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7D8192-C07F-D698-AF96-97177714D5B0}"/>
              </a:ext>
            </a:extLst>
          </p:cNvPr>
          <p:cNvPicPr>
            <a:picLocks noChangeAspect="1"/>
          </p:cNvPicPr>
          <p:nvPr/>
        </p:nvPicPr>
        <p:blipFill>
          <a:blip r:embed="rId3"/>
          <a:stretch>
            <a:fillRect/>
          </a:stretch>
        </p:blipFill>
        <p:spPr>
          <a:xfrm>
            <a:off x="6214418" y="3429000"/>
            <a:ext cx="3000794" cy="2095792"/>
          </a:xfrm>
          <a:prstGeom prst="rect">
            <a:avLst/>
          </a:prstGeom>
        </p:spPr>
      </p:pic>
    </p:spTree>
    <p:extLst>
      <p:ext uri="{BB962C8B-B14F-4D97-AF65-F5344CB8AC3E}">
        <p14:creationId xmlns:p14="http://schemas.microsoft.com/office/powerpoint/2010/main" val="241554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2013-AD6E-3696-925D-8013D61F26AA}"/>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סדר יום</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A7E88FC3-FD27-CAF2-4B52-FC774DB0F70B}"/>
              </a:ext>
            </a:extLst>
          </p:cNvPr>
          <p:cNvSpPr txBox="1">
            <a:spLocks/>
          </p:cNvSpPr>
          <p:nvPr/>
        </p:nvSpPr>
        <p:spPr>
          <a:xfrm>
            <a:off x="5284773" y="2151528"/>
            <a:ext cx="6335115" cy="3767482"/>
          </a:xfrm>
          <a:prstGeom prst="rect">
            <a:avLst/>
          </a:prstGeom>
        </p:spPr>
        <p:style>
          <a:lnRef idx="1">
            <a:schemeClr val="accent3"/>
          </a:lnRef>
          <a:fillRef idx="2">
            <a:schemeClr val="accent3"/>
          </a:fillRef>
          <a:effectRef idx="1">
            <a:schemeClr val="accent3"/>
          </a:effectRef>
          <a:fontRef idx="minor">
            <a:schemeClr val="dk1"/>
          </a:fontRef>
        </p:style>
        <p:txBody>
          <a:bodyPr numCol="2" rtlCol="1">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lt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lt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lt1"/>
                </a:solidFill>
                <a:latin typeface="+mn-lt"/>
                <a:ea typeface="+mn-ea"/>
                <a:cs typeface="+mn-cs"/>
              </a:defRPr>
            </a:lvl9pPr>
          </a:lstStyle>
          <a:p>
            <a:pPr algn="ctr" rtl="1">
              <a:lnSpc>
                <a:spcPct val="150000"/>
              </a:lnSpc>
            </a:pPr>
            <a:r>
              <a:rPr lang="he-IL" sz="2400" dirty="0">
                <a:solidFill>
                  <a:srgbClr val="002060"/>
                </a:solidFill>
                <a:latin typeface="Arial" panose="020B0604020202020204" pitchFamily="34" charset="0"/>
                <a:cs typeface="Arial" panose="020B0604020202020204" pitchFamily="34" charset="0"/>
              </a:rPr>
              <a:t>9:00-10:15 - חלק 1</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10:15-10:25 -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10:25-11:35 - חלק 2</a:t>
            </a:r>
          </a:p>
          <a:p>
            <a:pPr algn="ctr" rtl="1">
              <a:lnSpc>
                <a:spcPct val="150000"/>
              </a:lnSpc>
            </a:pPr>
            <a:r>
              <a:rPr lang="he-IL" sz="2400" dirty="0">
                <a:solidFill>
                  <a:srgbClr val="FF0000"/>
                </a:solidFill>
                <a:latin typeface="Arial" panose="020B0604020202020204" pitchFamily="34" charset="0"/>
                <a:cs typeface="Arial" panose="020B0604020202020204" pitchFamily="34" charset="0"/>
              </a:rPr>
              <a:t>11:35-11:45 - הפסקה</a:t>
            </a:r>
          </a:p>
          <a:p>
            <a:pPr algn="ctr" rtl="1">
              <a:lnSpc>
                <a:spcPct val="150000"/>
              </a:lnSpc>
            </a:pPr>
            <a:r>
              <a:rPr lang="he-IL" sz="2400" dirty="0">
                <a:solidFill>
                  <a:srgbClr val="002060"/>
                </a:solidFill>
                <a:latin typeface="Arial" panose="020B0604020202020204" pitchFamily="34" charset="0"/>
                <a:cs typeface="Arial" panose="020B0604020202020204" pitchFamily="34" charset="0"/>
              </a:rPr>
              <a:t>11:45-13:00 - חלק 3</a:t>
            </a:r>
          </a:p>
        </p:txBody>
      </p:sp>
      <p:pic>
        <p:nvPicPr>
          <p:cNvPr id="5" name="Picture 2" descr="הסוד הוא בתיזמון, או: איך לבנות סדר יום אידיאלי - זה הזמן">
            <a:extLst>
              <a:ext uri="{FF2B5EF4-FFF2-40B4-BE49-F238E27FC236}">
                <a16:creationId xmlns:a16="http://schemas.microsoft.com/office/drawing/2014/main" id="{E3652FE7-F3DA-F77C-797D-4389FFDCE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12" y="2562356"/>
            <a:ext cx="4438622" cy="2892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843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Docker Fundamentals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דוגמה</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Docker commands:</a:t>
            </a:r>
          </a:p>
          <a:p>
            <a:pPr marL="128588" lvl="1" indent="0" algn="just" rtl="1">
              <a:lnSpc>
                <a:spcPct val="150000"/>
              </a:lnSpc>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build -t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r>
              <a:rPr lang="en-US" sz="1400" dirty="0">
                <a:latin typeface="Calibri" panose="020F0502020204030204" pitchFamily="34" charset="0"/>
                <a:ea typeface="Calibri" panose="020F0502020204030204" pitchFamily="34" charset="0"/>
                <a:cs typeface="Calibri" panose="020F0502020204030204" pitchFamily="34" charset="0"/>
              </a:rPr>
              <a:t> .</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images</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a:t>
            </a:r>
            <a:r>
              <a:rPr lang="en-US" sz="1400" dirty="0" err="1">
                <a:latin typeface="Calibri" panose="020F0502020204030204" pitchFamily="34" charset="0"/>
                <a:ea typeface="Calibri" panose="020F0502020204030204" pitchFamily="34" charset="0"/>
                <a:cs typeface="Calibri" panose="020F0502020204030204" pitchFamily="34" charset="0"/>
              </a:rPr>
              <a:t>ps</a:t>
            </a:r>
            <a:r>
              <a:rPr lang="en-US" sz="1400" dirty="0">
                <a:latin typeface="Calibri" panose="020F0502020204030204" pitchFamily="34" charset="0"/>
                <a:ea typeface="Calibri" panose="020F0502020204030204" pitchFamily="34" charset="0"/>
                <a:cs typeface="Calibri" panose="020F0502020204030204" pitchFamily="34" charset="0"/>
              </a:rPr>
              <a:t> -a</a:t>
            </a:r>
          </a:p>
          <a:p>
            <a:pPr marL="414338" lvl="1" indent="-285750" algn="just">
              <a:lnSpc>
                <a:spcPct val="150000"/>
              </a:lnSpc>
              <a:buFont typeface="Wingdings" panose="05000000000000000000" pitchFamily="2" charset="2"/>
              <a:buChar char="q"/>
            </a:pPr>
            <a:r>
              <a:rPr lang="en-US" sz="1400" dirty="0">
                <a:latin typeface="Calibri" panose="020F0502020204030204" pitchFamily="34" charset="0"/>
                <a:ea typeface="Calibri" panose="020F0502020204030204" pitchFamily="34" charset="0"/>
                <a:cs typeface="Calibri" panose="020F0502020204030204" pitchFamily="34" charset="0"/>
              </a:rPr>
              <a:t>docker run --rm -p 5000:5000 </a:t>
            </a:r>
            <a:r>
              <a:rPr lang="en-US" sz="1400" dirty="0" err="1">
                <a:latin typeface="Calibri" panose="020F0502020204030204" pitchFamily="34" charset="0"/>
                <a:ea typeface="Calibri" panose="020F0502020204030204" pitchFamily="34" charset="0"/>
                <a:cs typeface="Calibri" panose="020F0502020204030204" pitchFamily="34" charset="0"/>
              </a:rPr>
              <a:t>app-name:latest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a:lnSpc>
                <a:spcPct val="150000"/>
              </a:lnSpc>
              <a:buFont typeface="Wingdings" panose="05000000000000000000" pitchFamily="2" charset="2"/>
              <a:buChar char="q"/>
            </a:pPr>
            <a:r>
              <a:rPr lang="sv-SE" sz="1400" dirty="0">
                <a:latin typeface="Calibri" panose="020F0502020204030204" pitchFamily="34" charset="0"/>
                <a:ea typeface="Calibri" panose="020F0502020204030204" pitchFamily="34" charset="0"/>
                <a:cs typeface="Calibri" panose="020F0502020204030204" pitchFamily="34" charset="0"/>
              </a:rPr>
              <a:t>docker tag far-2-cel:latest agorbach/far-2-cel:latest</a:t>
            </a:r>
          </a:p>
          <a:p>
            <a:pPr marL="414338" lvl="1" indent="-285750" algn="just">
              <a:lnSpc>
                <a:spcPct val="150000"/>
              </a:lnSpc>
              <a:buFont typeface="Wingdings" panose="05000000000000000000" pitchFamily="2" charset="2"/>
              <a:buChar char="q"/>
            </a:pPr>
            <a:r>
              <a:rPr lang="en-GB" sz="1400">
                <a:latin typeface="Calibri" panose="020F0502020204030204" pitchFamily="34" charset="0"/>
                <a:ea typeface="Calibri" panose="020F0502020204030204" pitchFamily="34" charset="0"/>
                <a:cs typeface="Calibri" panose="020F0502020204030204" pitchFamily="34" charset="0"/>
              </a:rPr>
              <a:t>docker push agorbach/far-2-cel:latest</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9458" name="Picture 2" descr="Dockerfile code snippets - Visual Studio Marketplace">
            <a:extLst>
              <a:ext uri="{FF2B5EF4-FFF2-40B4-BE49-F238E27FC236}">
                <a16:creationId xmlns:a16="http://schemas.microsoft.com/office/drawing/2014/main" id="{161BC181-3E1E-C1A7-A79A-71F546A9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3294000"/>
            <a:ext cx="187642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7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305" y="10"/>
            <a:ext cx="12191695" cy="6857990"/>
          </a:xfrm>
          <a:prstGeom prst="rect">
            <a:avLst/>
          </a:prstGeom>
        </p:spPr>
      </p:pic>
      <p:sp>
        <p:nvSpPr>
          <p:cNvPr id="34" name="Rectangle 33">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2417779" y="802298"/>
            <a:ext cx="8637073" cy="2541431"/>
          </a:xfrm>
        </p:spPr>
        <p:txBody>
          <a:bodyPr vert="horz" lIns="91440" tIns="45720" rIns="91440" bIns="0" rtlCol="0" anchor="b">
            <a:normAutofit/>
          </a:bodyPr>
          <a:lstStyle/>
          <a:p>
            <a:pPr algn="r" rtl="1"/>
            <a:r>
              <a:rPr lang="en-US" sz="6600" dirty="0">
                <a:latin typeface="Calibri" panose="020F0502020204030204" pitchFamily="34" charset="0"/>
                <a:ea typeface="Calibri" panose="020F0502020204030204" pitchFamily="34" charset="0"/>
                <a:cs typeface="Calibri" panose="020F0502020204030204" pitchFamily="34" charset="0"/>
              </a:rPr>
              <a:t>שאלות?</a:t>
            </a:r>
          </a:p>
        </p:txBody>
      </p:sp>
      <p:cxnSp>
        <p:nvCxnSpPr>
          <p:cNvPr id="36" name="Straight Connector 35">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8" name="Picture 37">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Introduction to DevOps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DevOps principles and practices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Development lifecycle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Tools overview</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Cloud Native Fundamentals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Cloud Native Applications architecture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The CNCF Landscape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Microservices principles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12-Factor App methodology</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1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r" rtl="1"/>
            <a:r>
              <a:rPr lang="he-IL" dirty="0">
                <a:latin typeface="Calibri" panose="020F0502020204030204" pitchFamily="34" charset="0"/>
                <a:cs typeface="Calibri" panose="020F0502020204030204" pitchFamily="34" charset="0"/>
              </a:rPr>
              <a:t>נושאי השיעור</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Autofit/>
          </a:bodyPr>
          <a:lstStyle/>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Docker Fundamentals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Container basics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Docker architecture</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Docker CLI</a:t>
            </a:r>
          </a:p>
          <a:p>
            <a:pPr marL="358775" indent="-358775" algn="just">
              <a:lnSpc>
                <a:spcPct val="150000"/>
              </a:lnSpc>
              <a:buFont typeface="Wingdings" panose="05000000000000000000" pitchFamily="2" charset="2"/>
              <a:buChar char="q"/>
            </a:pPr>
            <a:r>
              <a:rPr lang="en-US" sz="1400" dirty="0">
                <a:latin typeface="Calibri" panose="020F0502020204030204" pitchFamily="34" charset="0"/>
                <a:cs typeface="Calibri" panose="020F0502020204030204" pitchFamily="34" charset="0"/>
              </a:rPr>
              <a:t>Dockerfile &amp; Docker Compose </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Creating custom images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Multi-container applications</a:t>
            </a:r>
          </a:p>
          <a:p>
            <a:pPr marL="815975" lvl="1" indent="-358775" algn="just">
              <a:lnSpc>
                <a:spcPct val="150000"/>
              </a:lnSpc>
              <a:buFont typeface="Wingdings" panose="05000000000000000000" pitchFamily="2" charset="2"/>
              <a:buChar char="q"/>
            </a:pPr>
            <a:r>
              <a:rPr lang="en-US" sz="1200" dirty="0">
                <a:latin typeface="Calibri" panose="020F0502020204030204" pitchFamily="34" charset="0"/>
                <a:cs typeface="Calibri" panose="020F0502020204030204" pitchFamily="34" charset="0"/>
              </a:rPr>
              <a:t>Best practices</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133313"/>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72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04F0A1-6473-022B-9E11-257E8278EF66}"/>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3700" dirty="0">
                <a:latin typeface="Calibri" panose="020F0502020204030204" pitchFamily="34" charset="0"/>
                <a:ea typeface="Calibri" panose="020F0502020204030204" pitchFamily="34" charset="0"/>
                <a:cs typeface="Calibri" panose="020F0502020204030204" pitchFamily="34" charset="0"/>
              </a:rPr>
              <a:t>Introduction to DevOps</a:t>
            </a:r>
          </a:p>
        </p:txBody>
      </p:sp>
      <p:pic>
        <p:nvPicPr>
          <p:cNvPr id="6" name="Graphic 5" descr="User">
            <a:extLst>
              <a:ext uri="{FF2B5EF4-FFF2-40B4-BE49-F238E27FC236}">
                <a16:creationId xmlns:a16="http://schemas.microsoft.com/office/drawing/2014/main" id="{0F782309-2578-8AA0-7498-38713D341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96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92500" lnSpcReduction="10000"/>
          </a:bodyPr>
          <a:lstStyle/>
          <a:p>
            <a:pPr marL="0" indent="0" algn="just" rtl="1">
              <a:lnSpc>
                <a:spcPct val="150000"/>
              </a:lnSpc>
              <a:buNone/>
            </a:pPr>
            <a:r>
              <a:rPr lang="he-IL" sz="1700" b="1" dirty="0">
                <a:latin typeface="Calibri" panose="020F0502020204030204" pitchFamily="34" charset="0"/>
                <a:cs typeface="Calibri" panose="020F0502020204030204" pitchFamily="34" charset="0"/>
              </a:rPr>
              <a:t>מהו </a:t>
            </a:r>
            <a:r>
              <a:rPr lang="en-US" sz="1700" b="1" dirty="0">
                <a:latin typeface="Calibri" panose="020F0502020204030204" pitchFamily="34" charset="0"/>
                <a:cs typeface="Calibri" panose="020F0502020204030204" pitchFamily="34" charset="0"/>
              </a:rPr>
              <a:t>DevOps</a:t>
            </a:r>
            <a:r>
              <a:rPr lang="he-IL" sz="1700" b="1" dirty="0">
                <a:latin typeface="Calibri" panose="020F0502020204030204" pitchFamily="34" charset="0"/>
                <a:cs typeface="Calibri" panose="020F0502020204030204" pitchFamily="34" charset="0"/>
              </a:rPr>
              <a:t>?</a:t>
            </a:r>
          </a:p>
          <a:p>
            <a:pPr marL="128588" lvl="1" indent="0" algn="just" rtl="1">
              <a:lnSpc>
                <a:spcPct val="150000"/>
              </a:lnSpc>
              <a:buNone/>
            </a:pP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 = שילוב של פיתוח (</a:t>
            </a:r>
            <a:r>
              <a:rPr lang="en-US" sz="1400" dirty="0">
                <a:latin typeface="Calibri" panose="020F0502020204030204" pitchFamily="34" charset="0"/>
                <a:cs typeface="Calibri" panose="020F0502020204030204" pitchFamily="34" charset="0"/>
              </a:rPr>
              <a:t>Development</a:t>
            </a:r>
            <a:r>
              <a:rPr lang="he-IL" sz="1400" dirty="0">
                <a:latin typeface="Calibri" panose="020F0502020204030204" pitchFamily="34" charset="0"/>
                <a:cs typeface="Calibri" panose="020F0502020204030204" pitchFamily="34" charset="0"/>
              </a:rPr>
              <a:t>) ותפעול (</a:t>
            </a:r>
            <a:r>
              <a:rPr lang="en-US" sz="1400" dirty="0">
                <a:latin typeface="Calibri" panose="020F0502020204030204" pitchFamily="34" charset="0"/>
                <a:cs typeface="Calibri" panose="020F0502020204030204" pitchFamily="34" charset="0"/>
              </a:rPr>
              <a:t>Operations</a:t>
            </a:r>
            <a:r>
              <a:rPr lang="he-IL" sz="1400" dirty="0">
                <a:latin typeface="Calibri" panose="020F0502020204030204" pitchFamily="34" charset="0"/>
                <a:cs typeface="Calibri" panose="020F0502020204030204" pitchFamily="34" charset="0"/>
              </a:rPr>
              <a:t>).</a:t>
            </a:r>
          </a:p>
          <a:p>
            <a:pPr marL="128588" lvl="1" indent="0" algn="just" rtl="1">
              <a:lnSpc>
                <a:spcPct val="150000"/>
              </a:lnSpc>
              <a:buNone/>
            </a:pPr>
            <a:r>
              <a:rPr lang="he-IL" sz="1400" dirty="0">
                <a:latin typeface="Calibri" panose="020F0502020204030204" pitchFamily="34" charset="0"/>
                <a:cs typeface="Calibri" panose="020F0502020204030204" pitchFamily="34" charset="0"/>
              </a:rPr>
              <a:t>הרעיון המרכזי הוא לקרב בין מפתחים לבין אנשי תפעול כדי להאיץ תהליכים, לשפר את איכות התוכנה ולשחרר עדכונים בצורה מהירה ובטוחה.</a:t>
            </a:r>
          </a:p>
          <a:p>
            <a:pPr marL="128588" lvl="1" indent="0" algn="just" rtl="1">
              <a:lnSpc>
                <a:spcPct val="150000"/>
              </a:lnSpc>
              <a:buNone/>
            </a:pPr>
            <a:endParaRPr lang="he-IL" sz="1400" dirty="0">
              <a:latin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cs typeface="Calibri" panose="020F0502020204030204" pitchFamily="34" charset="0"/>
              </a:rPr>
              <a:t>דוגמה:</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תרחיש</a:t>
            </a:r>
            <a:r>
              <a:rPr lang="he-IL" sz="1400" dirty="0">
                <a:latin typeface="Calibri" panose="020F0502020204030204" pitchFamily="34" charset="0"/>
                <a:cs typeface="Calibri" panose="020F0502020204030204" pitchFamily="34" charset="0"/>
              </a:rPr>
              <a:t>: מהנדס מפתח רכיב חדש לשרת. הוא מסיים את הפיתוח ושולח אותו לבדיקות. צוות הבדיקות מוצא באג קריטי שמונע מהרכיב לעבוד כראוי. </a:t>
            </a: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בעיה</a:t>
            </a:r>
            <a:r>
              <a:rPr lang="he-IL" sz="1400" dirty="0">
                <a:latin typeface="Calibri" panose="020F0502020204030204" pitchFamily="34" charset="0"/>
                <a:cs typeface="Calibri" panose="020F0502020204030204" pitchFamily="34" charset="0"/>
              </a:rPr>
              <a:t>: הבאג היה יכול להתגלות מוקדם יותר, במהלך הפיתוח, אם המהנדס היה משתמש בכלים ובשיטות של </a:t>
            </a: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cs typeface="Calibri" panose="020F0502020204030204" pitchFamily="34" charset="0"/>
              </a:rPr>
              <a:t>פתרון</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DevOps</a:t>
            </a:r>
            <a:r>
              <a:rPr lang="he-IL" sz="1400" dirty="0">
                <a:latin typeface="Calibri" panose="020F0502020204030204" pitchFamily="34" charset="0"/>
                <a:cs typeface="Calibri" panose="020F0502020204030204" pitchFamily="34" charset="0"/>
              </a:rPr>
              <a:t> מעודד אוטומציה של בדיקות ואינטגרציה רציפה, מה שמאפשר לגלות בעיות מוקדם יותר ולתקן אותן בזמן.</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06" r="-31306"/>
          <a:stretch/>
        </p:blipFill>
        <p:spPr bwMode="auto">
          <a:xfrm>
            <a:off x="44823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9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fontScale="85000" lnSpcReduction="20000"/>
          </a:bodyPr>
          <a:lstStyle/>
          <a:p>
            <a:pPr marL="0" indent="0" algn="just" rtl="1">
              <a:lnSpc>
                <a:spcPct val="150000"/>
              </a:lnSpc>
              <a:buNone/>
            </a:pPr>
            <a:r>
              <a:rPr lang="he-IL" sz="1900" b="1" dirty="0">
                <a:latin typeface="Calibri" panose="020F0502020204030204" pitchFamily="34" charset="0"/>
                <a:ea typeface="Calibri" panose="020F0502020204030204" pitchFamily="34" charset="0"/>
                <a:cs typeface="Calibri" panose="020F0502020204030204" pitchFamily="34" charset="0"/>
              </a:rPr>
              <a:t>יתרונות</a:t>
            </a:r>
            <a:endParaRPr lang="he-IL" sz="1900" dirty="0">
              <a:latin typeface="Calibri" panose="020F0502020204030204" pitchFamily="34" charset="0"/>
              <a:ea typeface="Calibri" panose="020F0502020204030204" pitchFamily="34" charset="0"/>
              <a:cs typeface="Calibri" panose="020F0502020204030204" pitchFamily="34" charset="0"/>
            </a:endParaRPr>
          </a:p>
          <a:p>
            <a:pPr marL="414338" lvl="1" indent="-285750" algn="just" rtl="1">
              <a:lnSpc>
                <a:spcPct val="150000"/>
              </a:lnSpc>
              <a:buFont typeface="Wingdings" panose="05000000000000000000" pitchFamily="2" charset="2"/>
              <a:buChar char="q"/>
            </a:pPr>
            <a:r>
              <a:rPr lang="he-IL" sz="1400" b="1" dirty="0">
                <a:latin typeface="Calibri" panose="020F0502020204030204" pitchFamily="34" charset="0"/>
                <a:ea typeface="Calibri" panose="020F0502020204030204" pitchFamily="34" charset="0"/>
                <a:cs typeface="Calibri" panose="020F0502020204030204" pitchFamily="34" charset="0"/>
              </a:rPr>
              <a:t>שיפור שיתוף הפעולה בין צוותים</a:t>
            </a:r>
            <a:r>
              <a:rPr lang="he-IL" sz="14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מעודד שיתוף </a:t>
            </a:r>
            <a:r>
              <a:rPr lang="he-IL" sz="1500" dirty="0">
                <a:latin typeface="Calibri" panose="020F0502020204030204" pitchFamily="34" charset="0"/>
                <a:ea typeface="Calibri" panose="020F0502020204030204" pitchFamily="34" charset="0"/>
                <a:cs typeface="Calibri" panose="020F0502020204030204" pitchFamily="34" charset="0"/>
              </a:rPr>
              <a:t>פעולה ותקשורת בין צוותי הפיתוח והתפעול, מה שמוביל להבנה טובה יותר של הצרכים והאתגרים של כל צוות וליצירת פתרונות יעילים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הפחתת עלויות: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יכול לסייע בהפחתת עלויות על ידי אוטומציה של תהליכים, שיפור יעילות השימוש במשאבים ומניעת תקלות.</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איכות המוצר: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זיהוי ותיקון בעיות מוקדם יותר בתהליך הפיתוח, מה שמוביל למוצרים איכותיים יותר.</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שיפור חוויית הלקוח: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פריסה מהירה יותר של עדכונים ותכונות חדשות, מה שמשפר את חוויית הלקוח.</a:t>
            </a:r>
          </a:p>
          <a:p>
            <a:pPr marL="414338" lvl="1" indent="-285750" algn="just" rtl="1">
              <a:lnSpc>
                <a:spcPct val="150000"/>
              </a:lnSpc>
              <a:buFont typeface="Wingdings" panose="05000000000000000000" pitchFamily="2" charset="2"/>
              <a:buChar char="q"/>
            </a:pPr>
            <a:r>
              <a:rPr lang="he-IL" sz="1500" b="1" dirty="0">
                <a:latin typeface="Calibri" panose="020F0502020204030204" pitchFamily="34" charset="0"/>
                <a:ea typeface="Calibri" panose="020F0502020204030204" pitchFamily="34" charset="0"/>
                <a:cs typeface="Calibri" panose="020F0502020204030204" pitchFamily="34" charset="0"/>
              </a:rPr>
              <a:t>הגברת החדשנות: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מאפשר לצוותים להתנסות בטכנולוגיות חדשות ולפתח מוצרים חדשניים יותר.</a:t>
            </a:r>
          </a:p>
          <a:p>
            <a:pPr marL="128588" lvl="1" indent="0" algn="just" rtl="1">
              <a:lnSpc>
                <a:spcPct val="150000"/>
              </a:lnSpc>
              <a:buNone/>
            </a:pPr>
            <a:r>
              <a:rPr lang="he-IL" sz="1500" dirty="0">
                <a:latin typeface="Calibri" panose="020F0502020204030204" pitchFamily="34" charset="0"/>
                <a:ea typeface="Calibri" panose="020F0502020204030204" pitchFamily="34" charset="0"/>
                <a:cs typeface="Calibri" panose="020F0502020204030204" pitchFamily="34" charset="0"/>
              </a:rPr>
              <a:t>בנוסף </a:t>
            </a:r>
            <a:r>
              <a:rPr lang="en-US" sz="1500" dirty="0">
                <a:latin typeface="Calibri" panose="020F0502020204030204" pitchFamily="34" charset="0"/>
                <a:ea typeface="Calibri" panose="020F0502020204030204" pitchFamily="34" charset="0"/>
                <a:cs typeface="Calibri" panose="020F0502020204030204" pitchFamily="34" charset="0"/>
              </a:rPr>
              <a:t>DevOps</a:t>
            </a:r>
            <a:r>
              <a:rPr lang="he-IL" sz="1500" dirty="0">
                <a:latin typeface="Calibri" panose="020F0502020204030204" pitchFamily="34" charset="0"/>
                <a:ea typeface="Calibri" panose="020F0502020204030204" pitchFamily="34" charset="0"/>
                <a:cs typeface="Calibri" panose="020F0502020204030204" pitchFamily="34" charset="0"/>
              </a:rPr>
              <a:t>, מציע יתרונות רבים נוספים שיכולים לסייע לארגונים לשפר את ביצועיהם ולשגשג בסביבה העסקית התחרותית של היום.</a:t>
            </a:r>
            <a:endParaRPr lang="he-IL" sz="14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5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DBC-ED28-2B88-72EC-6260F5A12BB5}"/>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Introduction to DevOps</a:t>
            </a:r>
          </a:p>
        </p:txBody>
      </p:sp>
      <p:sp>
        <p:nvSpPr>
          <p:cNvPr id="3" name="Content Placeholder 2">
            <a:extLst>
              <a:ext uri="{FF2B5EF4-FFF2-40B4-BE49-F238E27FC236}">
                <a16:creationId xmlns:a16="http://schemas.microsoft.com/office/drawing/2014/main" id="{E2B82204-E16D-1E57-4022-B1CB131AC737}"/>
              </a:ext>
            </a:extLst>
          </p:cNvPr>
          <p:cNvSpPr>
            <a:spLocks noGrp="1"/>
          </p:cNvSpPr>
          <p:nvPr>
            <p:ph idx="1"/>
          </p:nvPr>
        </p:nvSpPr>
        <p:spPr>
          <a:xfrm>
            <a:off x="4374776" y="2115670"/>
            <a:ext cx="6680078" cy="3937811"/>
          </a:xfrm>
        </p:spPr>
        <p:txBody>
          <a:bodyPr>
            <a:normAutofit/>
          </a:bodyPr>
          <a:lstStyle/>
          <a:p>
            <a:pPr marL="0" indent="0" algn="just" rtl="1">
              <a:lnSpc>
                <a:spcPct val="150000"/>
              </a:lnSpc>
              <a:buNone/>
            </a:pPr>
            <a:r>
              <a:rPr lang="he-IL" sz="1600" b="1" dirty="0">
                <a:latin typeface="Calibri" panose="020F0502020204030204" pitchFamily="34" charset="0"/>
                <a:ea typeface="Calibri" panose="020F0502020204030204" pitchFamily="34" charset="0"/>
                <a:cs typeface="Calibri" panose="020F0502020204030204" pitchFamily="34" charset="0"/>
              </a:rPr>
              <a:t>למה </a:t>
            </a:r>
            <a:r>
              <a:rPr lang="en-US" sz="1600" b="1" dirty="0">
                <a:latin typeface="Calibri" panose="020F0502020204030204" pitchFamily="34" charset="0"/>
                <a:ea typeface="Calibri" panose="020F0502020204030204" pitchFamily="34" charset="0"/>
                <a:cs typeface="Calibri" panose="020F0502020204030204" pitchFamily="34" charset="0"/>
              </a:rPr>
              <a:t>DevOps</a:t>
            </a:r>
            <a:r>
              <a:rPr lang="he-IL" sz="1600" b="1" dirty="0">
                <a:latin typeface="Calibri" panose="020F0502020204030204" pitchFamily="34" charset="0"/>
                <a:ea typeface="Calibri" panose="020F0502020204030204" pitchFamily="34" charset="0"/>
                <a:cs typeface="Calibri" panose="020F0502020204030204" pitchFamily="34" charset="0"/>
              </a:rPr>
              <a:t> חשוב?</a:t>
            </a:r>
            <a:endParaRPr lang="he-IL" sz="16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בעולם של היום, חברות כמו </a:t>
            </a:r>
            <a:r>
              <a:rPr lang="en-US" sz="1400" dirty="0">
                <a:latin typeface="Calibri" panose="020F0502020204030204" pitchFamily="34" charset="0"/>
                <a:ea typeface="Calibri" panose="020F0502020204030204" pitchFamily="34" charset="0"/>
                <a:cs typeface="Calibri" panose="020F0502020204030204" pitchFamily="34" charset="0"/>
              </a:rPr>
              <a:t>Netflix, Amazon</a:t>
            </a:r>
            <a:r>
              <a:rPr lang="he-IL" sz="1400" dirty="0">
                <a:latin typeface="Calibri" panose="020F0502020204030204" pitchFamily="34" charset="0"/>
                <a:ea typeface="Calibri" panose="020F0502020204030204" pitchFamily="34" charset="0"/>
                <a:cs typeface="Calibri" panose="020F0502020204030204" pitchFamily="34" charset="0"/>
              </a:rPr>
              <a:t> ו-</a:t>
            </a:r>
            <a:r>
              <a:rPr lang="en-US" sz="1400" dirty="0">
                <a:latin typeface="Calibri" panose="020F0502020204030204" pitchFamily="34" charset="0"/>
                <a:ea typeface="Calibri" panose="020F0502020204030204" pitchFamily="34" charset="0"/>
                <a:cs typeface="Calibri" panose="020F0502020204030204" pitchFamily="34" charset="0"/>
              </a:rPr>
              <a:t>Google</a:t>
            </a:r>
            <a:r>
              <a:rPr lang="he-IL" sz="1400" dirty="0">
                <a:latin typeface="Calibri" panose="020F0502020204030204" pitchFamily="34" charset="0"/>
                <a:ea typeface="Calibri" panose="020F0502020204030204" pitchFamily="34" charset="0"/>
                <a:cs typeface="Calibri" panose="020F0502020204030204" pitchFamily="34" charset="0"/>
              </a:rPr>
              <a:t> מעדכנות את המערכות שלהן מאות פעמים ביום! בלי </a:t>
            </a:r>
            <a:r>
              <a:rPr lang="en-US" sz="1400" dirty="0">
                <a:latin typeface="Calibri" panose="020F0502020204030204" pitchFamily="34" charset="0"/>
                <a:ea typeface="Calibri" panose="020F0502020204030204" pitchFamily="34" charset="0"/>
                <a:cs typeface="Calibri" panose="020F0502020204030204" pitchFamily="34" charset="0"/>
              </a:rPr>
              <a:t>DevOps</a:t>
            </a:r>
            <a:r>
              <a:rPr lang="he-IL" sz="1400" dirty="0">
                <a:latin typeface="Calibri" panose="020F0502020204030204" pitchFamily="34" charset="0"/>
                <a:ea typeface="Calibri" panose="020F0502020204030204" pitchFamily="34" charset="0"/>
                <a:cs typeface="Calibri" panose="020F0502020204030204" pitchFamily="34" charset="0"/>
              </a:rPr>
              <a:t>, זה היה בלתי אפשרי.</a:t>
            </a:r>
          </a:p>
          <a:p>
            <a:pPr marL="128588" lvl="1" indent="0" algn="just" rtl="1">
              <a:lnSpc>
                <a:spcPct val="150000"/>
              </a:lnSpc>
              <a:buNone/>
            </a:pPr>
            <a:endParaRPr lang="he-IL" sz="1400" dirty="0">
              <a:latin typeface="Calibri" panose="020F0502020204030204" pitchFamily="34" charset="0"/>
              <a:ea typeface="Calibri" panose="020F0502020204030204" pitchFamily="34" charset="0"/>
              <a:cs typeface="Calibri" panose="020F0502020204030204" pitchFamily="34" charset="0"/>
            </a:endParaRPr>
          </a:p>
          <a:p>
            <a:pPr marL="128588" lvl="1" indent="0" algn="just" rtl="1">
              <a:lnSpc>
                <a:spcPct val="150000"/>
              </a:lnSpc>
              <a:buNone/>
            </a:pPr>
            <a:r>
              <a:rPr lang="he-IL" sz="1400" dirty="0">
                <a:latin typeface="Calibri" panose="020F0502020204030204" pitchFamily="34" charset="0"/>
                <a:ea typeface="Calibri" panose="020F0502020204030204" pitchFamily="34" charset="0"/>
                <a:cs typeface="Calibri" panose="020F0502020204030204" pitchFamily="34" charset="0"/>
              </a:rPr>
              <a:t>דוגמה:</a:t>
            </a:r>
          </a:p>
          <a:p>
            <a:pPr marL="128588" lvl="1" indent="0" algn="just" rtl="1">
              <a:lnSpc>
                <a:spcPct val="150000"/>
              </a:lnSpc>
              <a:buNone/>
            </a:pPr>
            <a:r>
              <a:rPr lang="en-US" sz="1400" dirty="0">
                <a:latin typeface="Calibri" panose="020F0502020204030204" pitchFamily="34" charset="0"/>
                <a:ea typeface="Calibri" panose="020F0502020204030204" pitchFamily="34" charset="0"/>
                <a:cs typeface="Calibri" panose="020F0502020204030204" pitchFamily="34" charset="0"/>
              </a:rPr>
              <a:t>Netflix</a:t>
            </a:r>
            <a:r>
              <a:rPr lang="he-IL" sz="1400" dirty="0">
                <a:latin typeface="Calibri" panose="020F0502020204030204" pitchFamily="34" charset="0"/>
                <a:ea typeface="Calibri" panose="020F0502020204030204" pitchFamily="34" charset="0"/>
                <a:cs typeface="Calibri" panose="020F0502020204030204" pitchFamily="34" charset="0"/>
              </a:rPr>
              <a:t> מריצה אלפי שינויים ביום - אם כל עדכון היה מצריך עצירה של השירות, אף אחד לא היה משתמש בו.</a:t>
            </a:r>
          </a:p>
        </p:txBody>
      </p:sp>
      <p:pic>
        <p:nvPicPr>
          <p:cNvPr id="1026" name="Picture 2">
            <a:extLst>
              <a:ext uri="{FF2B5EF4-FFF2-40B4-BE49-F238E27FC236}">
                <a16:creationId xmlns:a16="http://schemas.microsoft.com/office/drawing/2014/main" id="{9CDC6A8F-B082-2F54-471B-E26CE8EA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5" r="4265"/>
          <a:stretch/>
        </p:blipFill>
        <p:spPr bwMode="auto">
          <a:xfrm>
            <a:off x="466165" y="3048148"/>
            <a:ext cx="3370729" cy="20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4470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2730</TotalTime>
  <Words>1566</Words>
  <Application>Microsoft Office PowerPoint</Application>
  <PresentationFormat>Widescreen</PresentationFormat>
  <Paragraphs>194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Gill Sans MT</vt:lpstr>
      <vt:lpstr>Wingdings</vt:lpstr>
      <vt:lpstr>Gallery</vt:lpstr>
      <vt:lpstr>DevOps Training Course</vt:lpstr>
      <vt:lpstr>לו"ז שלנו</vt:lpstr>
      <vt:lpstr>סדר יום</vt:lpstr>
      <vt:lpstr>נושאי השיעור</vt:lpstr>
      <vt:lpstr>נושאי השיעור</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Introduction to DevOps</vt:lpstr>
      <vt:lpstr>Cloud Native Fundamentals</vt:lpstr>
      <vt:lpstr>Cloud Native Fundamentals</vt:lpstr>
      <vt:lpstr>Cloud Native Fundamentals</vt:lpstr>
      <vt:lpstr>Cloud Native Fundamentals</vt:lpstr>
      <vt:lpstr>Cloud Native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Docker Fundamentals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קורס מנמ"רים</dc:title>
  <dc:creator>אלכס גורבצ'וב</dc:creator>
  <cp:lastModifiedBy>אלכס גורבצ'וב</cp:lastModifiedBy>
  <cp:revision>105</cp:revision>
  <dcterms:created xsi:type="dcterms:W3CDTF">2022-11-06T11:17:48Z</dcterms:created>
  <dcterms:modified xsi:type="dcterms:W3CDTF">2025-02-03T10:40:02Z</dcterms:modified>
</cp:coreProperties>
</file>